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4"/>
  </p:notesMasterIdLst>
  <p:sldIdLst>
    <p:sldId id="256" r:id="rId2"/>
    <p:sldId id="257" r:id="rId3"/>
    <p:sldId id="258" r:id="rId4"/>
    <p:sldId id="260" r:id="rId5"/>
    <p:sldId id="261" r:id="rId6"/>
    <p:sldId id="263" r:id="rId7"/>
    <p:sldId id="259" r:id="rId8"/>
    <p:sldId id="264" r:id="rId9"/>
    <p:sldId id="262" r:id="rId10"/>
    <p:sldId id="266"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CD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3" autoAdjust="0"/>
    <p:restoredTop sz="95226" autoAdjust="0"/>
  </p:normalViewPr>
  <p:slideViewPr>
    <p:cSldViewPr snapToGrid="0">
      <p:cViewPr varScale="1">
        <p:scale>
          <a:sx n="82" d="100"/>
          <a:sy n="82" d="100"/>
        </p:scale>
        <p:origin x="86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6FF852-A23A-4FF0-BF79-D84373C4B2D5}" type="datetimeFigureOut">
              <a:rPr lang="en-US" smtClean="0"/>
              <a:t>12/12/2022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0F4BF3-8B6F-49FB-A16A-83649A8588ED}" type="slidenum">
              <a:rPr lang="en-US" smtClean="0"/>
              <a:t>‹#›</a:t>
            </a:fld>
            <a:endParaRPr lang="en-US"/>
          </a:p>
        </p:txBody>
      </p:sp>
    </p:spTree>
    <p:extLst>
      <p:ext uri="{BB962C8B-B14F-4D97-AF65-F5344CB8AC3E}">
        <p14:creationId xmlns:p14="http://schemas.microsoft.com/office/powerpoint/2010/main" val="1595449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GPS in every truck, Any truck can be located, and Driver can activate it via voice and interact with staff.</a:t>
            </a:r>
          </a:p>
        </p:txBody>
      </p:sp>
      <p:sp>
        <p:nvSpPr>
          <p:cNvPr id="4" name="Slide Number Placeholder 3"/>
          <p:cNvSpPr>
            <a:spLocks noGrp="1"/>
          </p:cNvSpPr>
          <p:nvPr>
            <p:ph type="sldNum" sz="quarter" idx="5"/>
          </p:nvPr>
        </p:nvSpPr>
        <p:spPr/>
        <p:txBody>
          <a:bodyPr/>
          <a:lstStyle/>
          <a:p>
            <a:fld id="{040F4BF3-8B6F-49FB-A16A-83649A8588ED}" type="slidenum">
              <a:rPr lang="en-US" smtClean="0"/>
              <a:t>6</a:t>
            </a:fld>
            <a:endParaRPr lang="en-US"/>
          </a:p>
        </p:txBody>
      </p:sp>
    </p:spTree>
    <p:extLst>
      <p:ext uri="{BB962C8B-B14F-4D97-AF65-F5344CB8AC3E}">
        <p14:creationId xmlns:p14="http://schemas.microsoft.com/office/powerpoint/2010/main" val="1142568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F4BF3-8B6F-49FB-A16A-83649A8588ED}" type="slidenum">
              <a:rPr lang="en-US" smtClean="0"/>
              <a:t>8</a:t>
            </a:fld>
            <a:endParaRPr lang="en-US"/>
          </a:p>
        </p:txBody>
      </p:sp>
    </p:spTree>
    <p:extLst>
      <p:ext uri="{BB962C8B-B14F-4D97-AF65-F5344CB8AC3E}">
        <p14:creationId xmlns:p14="http://schemas.microsoft.com/office/powerpoint/2010/main" val="3245633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040F4BF3-8B6F-49FB-A16A-83649A8588ED}" type="slidenum">
              <a:rPr lang="en-US" smtClean="0"/>
              <a:t>9</a:t>
            </a:fld>
            <a:endParaRPr lang="en-US"/>
          </a:p>
        </p:txBody>
      </p:sp>
    </p:spTree>
    <p:extLst>
      <p:ext uri="{BB962C8B-B14F-4D97-AF65-F5344CB8AC3E}">
        <p14:creationId xmlns:p14="http://schemas.microsoft.com/office/powerpoint/2010/main" val="2007470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Have faced lawsuit for low wage, lack of healthcare and negative environment for staff can reflect in customer experience, need to improve public image and reputation.</a:t>
            </a:r>
          </a:p>
          <a:p>
            <a:pPr marL="171450" indent="-171450">
              <a:buFontTx/>
              <a:buChar char="-"/>
            </a:pPr>
            <a:r>
              <a:rPr lang="en-US" dirty="0"/>
              <a:t>Low margin due to pricing strategies, can capture market but may be wise to slowly include premium range of products for consumers who’re willing to pay more</a:t>
            </a:r>
          </a:p>
          <a:p>
            <a:pPr marL="171450" indent="-171450">
              <a:buFontTx/>
              <a:buChar char="-"/>
            </a:pPr>
            <a:r>
              <a:rPr lang="en-US" dirty="0"/>
              <a:t>In person sales are slowly declining, need to improve online shopping capabilities and delivery service to stay relevant. </a:t>
            </a:r>
          </a:p>
        </p:txBody>
      </p:sp>
      <p:sp>
        <p:nvSpPr>
          <p:cNvPr id="4" name="Slide Number Placeholder 3"/>
          <p:cNvSpPr>
            <a:spLocks noGrp="1"/>
          </p:cNvSpPr>
          <p:nvPr>
            <p:ph type="sldNum" sz="quarter" idx="5"/>
          </p:nvPr>
        </p:nvSpPr>
        <p:spPr/>
        <p:txBody>
          <a:bodyPr/>
          <a:lstStyle/>
          <a:p>
            <a:fld id="{040F4BF3-8B6F-49FB-A16A-83649A8588ED}" type="slidenum">
              <a:rPr lang="en-US" smtClean="0"/>
              <a:t>17</a:t>
            </a:fld>
            <a:endParaRPr lang="en-US"/>
          </a:p>
        </p:txBody>
      </p:sp>
    </p:spTree>
    <p:extLst>
      <p:ext uri="{BB962C8B-B14F-4D97-AF65-F5344CB8AC3E}">
        <p14:creationId xmlns:p14="http://schemas.microsoft.com/office/powerpoint/2010/main" val="3106780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Saturated domestic market, stagnating growth in US market</a:t>
            </a:r>
          </a:p>
          <a:p>
            <a:pPr marL="171450" indent="-171450">
              <a:buFontTx/>
              <a:buChar char="-"/>
            </a:pPr>
            <a:r>
              <a:rPr lang="en-US" dirty="0"/>
              <a:t>US only represents ~4% of world’s population, need to capture the rest</a:t>
            </a:r>
          </a:p>
          <a:p>
            <a:pPr marL="171450" indent="-171450">
              <a:buFontTx/>
              <a:buChar char="-"/>
            </a:pPr>
            <a:r>
              <a:rPr lang="en-US" dirty="0"/>
              <a:t>Emerging markets with lower disposable income offer a huge platform for growth</a:t>
            </a:r>
          </a:p>
          <a:p>
            <a:pPr marL="171450" indent="-171450">
              <a:buFontTx/>
              <a:buChar char="-"/>
            </a:pPr>
            <a:r>
              <a:rPr lang="en-US" dirty="0"/>
              <a:t>Higher growth, revenue and Economies of scale due to global buying power</a:t>
            </a:r>
          </a:p>
          <a:p>
            <a:pPr marL="171450" indent="-171450">
              <a:buFontTx/>
              <a:buChar char="-"/>
            </a:pPr>
            <a:r>
              <a:rPr lang="en-US" dirty="0"/>
              <a:t>Pre-empt other competitors from entering</a:t>
            </a:r>
          </a:p>
          <a:p>
            <a:pPr marL="171450" indent="-171450">
              <a:buFontTx/>
              <a:buChar char="-"/>
            </a:pPr>
            <a:endParaRPr lang="en-US" dirty="0"/>
          </a:p>
          <a:p>
            <a:pPr marL="171450" indent="-171450">
              <a:buFontTx/>
              <a:buChar char="-"/>
            </a:pPr>
            <a:r>
              <a:rPr lang="en-US" dirty="0"/>
              <a:t>Most international success in Mexico and Canada which were close</a:t>
            </a:r>
          </a:p>
        </p:txBody>
      </p:sp>
      <p:sp>
        <p:nvSpPr>
          <p:cNvPr id="4" name="Slide Number Placeholder 3"/>
          <p:cNvSpPr>
            <a:spLocks noGrp="1"/>
          </p:cNvSpPr>
          <p:nvPr>
            <p:ph type="sldNum" sz="quarter" idx="5"/>
          </p:nvPr>
        </p:nvSpPr>
        <p:spPr/>
        <p:txBody>
          <a:bodyPr/>
          <a:lstStyle/>
          <a:p>
            <a:fld id="{040F4BF3-8B6F-49FB-A16A-83649A8588ED}" type="slidenum">
              <a:rPr lang="en-US" smtClean="0"/>
              <a:t>18</a:t>
            </a:fld>
            <a:endParaRPr lang="en-US"/>
          </a:p>
        </p:txBody>
      </p:sp>
    </p:spTree>
    <p:extLst>
      <p:ext uri="{BB962C8B-B14F-4D97-AF65-F5344CB8AC3E}">
        <p14:creationId xmlns:p14="http://schemas.microsoft.com/office/powerpoint/2010/main" val="1530986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F4BF3-8B6F-49FB-A16A-83649A8588ED}" type="slidenum">
              <a:rPr lang="en-US" smtClean="0"/>
              <a:t>19</a:t>
            </a:fld>
            <a:endParaRPr lang="en-US"/>
          </a:p>
        </p:txBody>
      </p:sp>
    </p:spTree>
    <p:extLst>
      <p:ext uri="{BB962C8B-B14F-4D97-AF65-F5344CB8AC3E}">
        <p14:creationId xmlns:p14="http://schemas.microsoft.com/office/powerpoint/2010/main" val="3060738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0D4E46AA-1EC0-4433-9956-E798E94A6FB7}" type="datetimeFigureOut">
              <a:rPr lang="en-US" smtClean="0"/>
              <a:t>12/12/2022</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093579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0D4E46AA-1EC0-4433-9956-E798E94A6FB7}" type="datetimeFigureOut">
              <a:rPr lang="en-US" smtClean="0"/>
              <a:t>12/12/2022</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394671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D4E46AA-1EC0-4433-9956-E798E94A6FB7}" type="datetimeFigureOut">
              <a:rPr lang="en-US" smtClean="0"/>
              <a:t>12/12/2022</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903963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0D4E46AA-1EC0-4433-9956-E798E94A6FB7}" type="datetimeFigureOut">
              <a:rPr lang="en-US" smtClean="0"/>
              <a:t>12/12/2022</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023009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0D4E46AA-1EC0-4433-9956-E798E94A6FB7}" type="datetimeFigureOut">
              <a:rPr lang="en-US" smtClean="0"/>
              <a:t>12/12/2022</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025179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0D4E46AA-1EC0-4433-9956-E798E94A6FB7}" type="datetimeFigureOut">
              <a:rPr lang="en-US" smtClean="0"/>
              <a:t>12/12/2022</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480573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0D4E46AA-1EC0-4433-9956-E798E94A6FB7}" type="datetimeFigureOut">
              <a:rPr lang="en-US" smtClean="0"/>
              <a:t>12/12/2022</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729417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0D4E46AA-1EC0-4433-9956-E798E94A6FB7}" type="datetimeFigureOut">
              <a:rPr lang="en-US" smtClean="0"/>
              <a:t>12/12/2022</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443982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D4E46AA-1EC0-4433-9956-E798E94A6FB7}" type="datetimeFigureOut">
              <a:rPr lang="en-US" smtClean="0"/>
              <a:t>12/12/2022</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543894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0D4E46AA-1EC0-4433-9956-E798E94A6FB7}" type="datetimeFigureOut">
              <a:rPr lang="en-US" smtClean="0"/>
              <a:t>12/12/2022</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183693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0D4E46AA-1EC0-4433-9956-E798E94A6FB7}" type="datetimeFigureOut">
              <a:rPr lang="en-US" smtClean="0"/>
              <a:t>12/12/2022</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003685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0"/>
            <a:ext cx="10363200" cy="131444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853369"/>
            <a:ext cx="10363200" cy="30884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0D4E46AA-1EC0-4433-9956-E798E94A6FB7}" type="datetimeFigureOut">
              <a:rPr lang="en-US" smtClean="0"/>
              <a:pPr/>
              <a:t>12/12/2022</a:t>
            </a:fld>
            <a:endParaRPr lang="en-US" dirty="0"/>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38C08-47C7-4847-B0BE-B9D8DEEB3D1B}" type="slidenum">
              <a:rPr lang="en-US" smtClean="0"/>
              <a:pPr/>
              <a:t>‹#›</a:t>
            </a:fld>
            <a:endParaRPr lang="en-US" dirty="0"/>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56399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descr="White 3D model rendering of a city">
            <a:extLst>
              <a:ext uri="{FF2B5EF4-FFF2-40B4-BE49-F238E27FC236}">
                <a16:creationId xmlns:a16="http://schemas.microsoft.com/office/drawing/2014/main" id="{AEC292C4-85A1-B240-75CC-71B63A40D56A}"/>
              </a:ext>
            </a:extLst>
          </p:cNvPr>
          <p:cNvPicPr>
            <a:picLocks noChangeAspect="1"/>
          </p:cNvPicPr>
          <p:nvPr/>
        </p:nvPicPr>
        <p:blipFill rotWithShape="1">
          <a:blip r:embed="rId2"/>
          <a:srcRect/>
          <a:stretch/>
        </p:blipFill>
        <p:spPr>
          <a:xfrm>
            <a:off x="0" y="10"/>
            <a:ext cx="12192000" cy="6857990"/>
          </a:xfrm>
          <a:prstGeom prst="rect">
            <a:avLst/>
          </a:prstGeom>
        </p:spPr>
      </p:pic>
      <p:sp useBgFill="1">
        <p:nvSpPr>
          <p:cNvPr id="21" name="Rectangle 10">
            <a:extLst>
              <a:ext uri="{FF2B5EF4-FFF2-40B4-BE49-F238E27FC236}">
                <a16:creationId xmlns:a16="http://schemas.microsoft.com/office/drawing/2014/main" id="{36136311-C81B-47C5-AE0A-5641A5A59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3225" y="1066800"/>
            <a:ext cx="4708175" cy="47244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A9262-541B-4CD4-AE11-DA1E148D72C4}"/>
              </a:ext>
            </a:extLst>
          </p:cNvPr>
          <p:cNvSpPr>
            <a:spLocks noGrp="1"/>
          </p:cNvSpPr>
          <p:nvPr>
            <p:ph type="ctrTitle"/>
          </p:nvPr>
        </p:nvSpPr>
        <p:spPr>
          <a:xfrm>
            <a:off x="7018341" y="1562101"/>
            <a:ext cx="3579790" cy="2085971"/>
          </a:xfrm>
        </p:spPr>
        <p:txBody>
          <a:bodyPr anchor="t">
            <a:normAutofit/>
          </a:bodyPr>
          <a:lstStyle/>
          <a:p>
            <a:r>
              <a:rPr lang="en-US" dirty="0"/>
              <a:t>Supply Chain Management</a:t>
            </a:r>
          </a:p>
        </p:txBody>
      </p:sp>
      <p:sp>
        <p:nvSpPr>
          <p:cNvPr id="3" name="Subtitle 2">
            <a:extLst>
              <a:ext uri="{FF2B5EF4-FFF2-40B4-BE49-F238E27FC236}">
                <a16:creationId xmlns:a16="http://schemas.microsoft.com/office/drawing/2014/main" id="{400AA15C-F5F7-4707-99BB-519970BFC715}"/>
              </a:ext>
            </a:extLst>
          </p:cNvPr>
          <p:cNvSpPr>
            <a:spLocks noGrp="1"/>
          </p:cNvSpPr>
          <p:nvPr>
            <p:ph type="subTitle" idx="1"/>
          </p:nvPr>
        </p:nvSpPr>
        <p:spPr>
          <a:xfrm>
            <a:off x="7054780" y="3853419"/>
            <a:ext cx="3579790" cy="875824"/>
          </a:xfrm>
        </p:spPr>
        <p:txBody>
          <a:bodyPr>
            <a:normAutofit fontScale="77500" lnSpcReduction="20000"/>
          </a:bodyPr>
          <a:lstStyle/>
          <a:p>
            <a:r>
              <a:rPr lang="en-US" dirty="0"/>
              <a:t>Project:</a:t>
            </a:r>
          </a:p>
          <a:p>
            <a:r>
              <a:rPr lang="en-US" dirty="0">
                <a:solidFill>
                  <a:srgbClr val="0070C0"/>
                </a:solidFill>
              </a:rPr>
              <a:t>A Study on Walmart’s SCM</a:t>
            </a:r>
          </a:p>
        </p:txBody>
      </p:sp>
      <p:cxnSp>
        <p:nvCxnSpPr>
          <p:cNvPr id="22" name="Straight Connector 12">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8844675" y="3418676"/>
            <a:ext cx="0" cy="472440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pic>
        <p:nvPicPr>
          <p:cNvPr id="6" name="Picture 5" descr="Logo&#10;&#10;Description automatically generated">
            <a:extLst>
              <a:ext uri="{FF2B5EF4-FFF2-40B4-BE49-F238E27FC236}">
                <a16:creationId xmlns:a16="http://schemas.microsoft.com/office/drawing/2014/main" id="{B1FE3B01-C6FA-40C2-9EFD-680AF0C7F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00" y="233352"/>
            <a:ext cx="6334125" cy="1666875"/>
          </a:xfrm>
          <a:prstGeom prst="rect">
            <a:avLst/>
          </a:prstGeom>
        </p:spPr>
      </p:pic>
    </p:spTree>
    <p:extLst>
      <p:ext uri="{BB962C8B-B14F-4D97-AF65-F5344CB8AC3E}">
        <p14:creationId xmlns:p14="http://schemas.microsoft.com/office/powerpoint/2010/main" val="423785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659E-47C8-4403-A83F-41AB617BF359}"/>
              </a:ext>
            </a:extLst>
          </p:cNvPr>
          <p:cNvSpPr>
            <a:spLocks noGrp="1"/>
          </p:cNvSpPr>
          <p:nvPr>
            <p:ph type="title"/>
          </p:nvPr>
        </p:nvSpPr>
        <p:spPr>
          <a:xfrm>
            <a:off x="886118" y="338769"/>
            <a:ext cx="8371002" cy="655163"/>
          </a:xfrm>
        </p:spPr>
        <p:txBody>
          <a:bodyPr>
            <a:normAutofit fontScale="90000"/>
          </a:bodyPr>
          <a:lstStyle/>
          <a:p>
            <a:r>
              <a:rPr lang="en-US" dirty="0">
                <a:solidFill>
                  <a:srgbClr val="0070C0"/>
                </a:solidFill>
              </a:rPr>
              <a:t>Communication Network</a:t>
            </a:r>
          </a:p>
        </p:txBody>
      </p:sp>
      <p:sp>
        <p:nvSpPr>
          <p:cNvPr id="3" name="Content Placeholder 2">
            <a:extLst>
              <a:ext uri="{FF2B5EF4-FFF2-40B4-BE49-F238E27FC236}">
                <a16:creationId xmlns:a16="http://schemas.microsoft.com/office/drawing/2014/main" id="{5C60C708-5D81-4517-B9BA-98276EB50F43}"/>
              </a:ext>
            </a:extLst>
          </p:cNvPr>
          <p:cNvSpPr>
            <a:spLocks noGrp="1"/>
          </p:cNvSpPr>
          <p:nvPr>
            <p:ph idx="1"/>
          </p:nvPr>
        </p:nvSpPr>
        <p:spPr>
          <a:xfrm>
            <a:off x="725864" y="1326227"/>
            <a:ext cx="10363200" cy="1614936"/>
          </a:xfrm>
        </p:spPr>
        <p:txBody>
          <a:bodyPr/>
          <a:lstStyle/>
          <a:p>
            <a:r>
              <a:rPr lang="en-US" dirty="0"/>
              <a:t>Cross Docking relies on continuous communication between Wal Mart’s suppliers, distribution centers, and every point-of-sale system in each store. </a:t>
            </a:r>
          </a:p>
          <a:p>
            <a:r>
              <a:rPr lang="en-US" dirty="0"/>
              <a:t>This enables orders to flow in, get packaged and then shipped</a:t>
            </a:r>
          </a:p>
        </p:txBody>
      </p:sp>
      <p:sp>
        <p:nvSpPr>
          <p:cNvPr id="4" name="TextBox 3">
            <a:extLst>
              <a:ext uri="{FF2B5EF4-FFF2-40B4-BE49-F238E27FC236}">
                <a16:creationId xmlns:a16="http://schemas.microsoft.com/office/drawing/2014/main" id="{5B6225FD-BEA9-4C54-9B4E-6F449819B060}"/>
              </a:ext>
            </a:extLst>
          </p:cNvPr>
          <p:cNvSpPr txBox="1"/>
          <p:nvPr/>
        </p:nvSpPr>
        <p:spPr>
          <a:xfrm>
            <a:off x="6843859" y="3601039"/>
            <a:ext cx="4826523" cy="2062103"/>
          </a:xfrm>
          <a:prstGeom prst="rect">
            <a:avLst/>
          </a:prstGeom>
          <a:solidFill>
            <a:srgbClr val="0070C0"/>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b="1" i="1" dirty="0">
                <a:ln w="0"/>
                <a:solidFill>
                  <a:srgbClr val="FFFF00"/>
                </a:solidFill>
                <a:effectLst>
                  <a:outerShdw blurRad="38100" dist="19050" dir="2700000" algn="tl" rotWithShape="0">
                    <a:schemeClr val="dk1">
                      <a:alpha val="40000"/>
                    </a:schemeClr>
                  </a:outerShdw>
                </a:effectLst>
              </a:rPr>
              <a:t>How do they do it ?</a:t>
            </a:r>
          </a:p>
          <a:p>
            <a:endParaRPr lang="en-US" dirty="0"/>
          </a:p>
          <a:p>
            <a:r>
              <a:rPr lang="en-US" dirty="0">
                <a:solidFill>
                  <a:schemeClr val="bg1"/>
                </a:solidFill>
              </a:rPr>
              <a:t>Wal Mart operates their own satellite network. </a:t>
            </a:r>
          </a:p>
          <a:p>
            <a:endParaRPr lang="en-US" dirty="0">
              <a:solidFill>
                <a:schemeClr val="bg1"/>
              </a:solidFill>
            </a:endParaRPr>
          </a:p>
          <a:p>
            <a:endParaRPr lang="en-US" dirty="0">
              <a:solidFill>
                <a:schemeClr val="bg1"/>
              </a:solidFill>
            </a:endParaRPr>
          </a:p>
          <a:p>
            <a:r>
              <a:rPr lang="en-US" dirty="0">
                <a:solidFill>
                  <a:schemeClr val="bg1"/>
                </a:solidFill>
              </a:rPr>
              <a:t>Wal Mart’s satellite network sends the point of sale (POS) data directly to 4000 vendors </a:t>
            </a:r>
          </a:p>
        </p:txBody>
      </p:sp>
      <p:pic>
        <p:nvPicPr>
          <p:cNvPr id="6" name="Picture 5" descr="Diagram&#10;&#10;Description automatically generated">
            <a:extLst>
              <a:ext uri="{FF2B5EF4-FFF2-40B4-BE49-F238E27FC236}">
                <a16:creationId xmlns:a16="http://schemas.microsoft.com/office/drawing/2014/main" id="{B810062F-1F07-4F6E-9953-70B5B9448AD6}"/>
              </a:ext>
            </a:extLst>
          </p:cNvPr>
          <p:cNvPicPr>
            <a:picLocks noChangeAspect="1"/>
          </p:cNvPicPr>
          <p:nvPr/>
        </p:nvPicPr>
        <p:blipFill rotWithShape="1">
          <a:blip r:embed="rId2">
            <a:extLst>
              <a:ext uri="{28A0092B-C50C-407E-A947-70E740481C1C}">
                <a14:useLocalDpi xmlns:a14="http://schemas.microsoft.com/office/drawing/2010/main" val="0"/>
              </a:ext>
            </a:extLst>
          </a:blip>
          <a:srcRect b="13701"/>
          <a:stretch/>
        </p:blipFill>
        <p:spPr>
          <a:xfrm>
            <a:off x="857839" y="3078501"/>
            <a:ext cx="5572125" cy="3107178"/>
          </a:xfrm>
          <a:prstGeom prst="rect">
            <a:avLst/>
          </a:prstGeom>
          <a:ln w="28575">
            <a:solidFill>
              <a:srgbClr val="0070C0"/>
            </a:solidFill>
          </a:ln>
        </p:spPr>
      </p:pic>
      <p:cxnSp>
        <p:nvCxnSpPr>
          <p:cNvPr id="9" name="Straight Connector 8">
            <a:extLst>
              <a:ext uri="{FF2B5EF4-FFF2-40B4-BE49-F238E27FC236}">
                <a16:creationId xmlns:a16="http://schemas.microsoft.com/office/drawing/2014/main" id="{486F9185-9A01-45E3-9534-539088EB11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644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14B0B-29F3-419F-B9AB-8D8D8B5F4F05}"/>
              </a:ext>
            </a:extLst>
          </p:cNvPr>
          <p:cNvSpPr>
            <a:spLocks noGrp="1"/>
          </p:cNvSpPr>
          <p:nvPr>
            <p:ph type="title"/>
          </p:nvPr>
        </p:nvSpPr>
        <p:spPr>
          <a:xfrm>
            <a:off x="914399" y="268023"/>
            <a:ext cx="5459768" cy="741285"/>
          </a:xfrm>
        </p:spPr>
        <p:txBody>
          <a:bodyPr>
            <a:normAutofit/>
          </a:bodyPr>
          <a:lstStyle/>
          <a:p>
            <a:r>
              <a:rPr lang="en-US" dirty="0">
                <a:solidFill>
                  <a:srgbClr val="0070C0"/>
                </a:solidFill>
              </a:rPr>
              <a:t>Inventory Management</a:t>
            </a:r>
          </a:p>
        </p:txBody>
      </p:sp>
      <p:sp>
        <p:nvSpPr>
          <p:cNvPr id="3" name="Content Placeholder 2">
            <a:extLst>
              <a:ext uri="{FF2B5EF4-FFF2-40B4-BE49-F238E27FC236}">
                <a16:creationId xmlns:a16="http://schemas.microsoft.com/office/drawing/2014/main" id="{CA341AE3-0E8F-4487-BCBA-7D47367F8F77}"/>
              </a:ext>
            </a:extLst>
          </p:cNvPr>
          <p:cNvSpPr>
            <a:spLocks noGrp="1"/>
          </p:cNvSpPr>
          <p:nvPr>
            <p:ph idx="1"/>
          </p:nvPr>
        </p:nvSpPr>
        <p:spPr>
          <a:xfrm>
            <a:off x="829558" y="1429920"/>
            <a:ext cx="10363200" cy="3641699"/>
          </a:xfrm>
        </p:spPr>
        <p:txBody>
          <a:bodyPr/>
          <a:lstStyle/>
          <a:p>
            <a:r>
              <a:rPr lang="en-US" dirty="0"/>
              <a:t>Through POS system for tracking sales and stock level.</a:t>
            </a:r>
          </a:p>
          <a:p>
            <a:r>
              <a:rPr lang="en-US" dirty="0"/>
              <a:t>Uses sophisticated algorithm enables them to forecast exact quantity of inventory needed to restock.</a:t>
            </a:r>
          </a:p>
          <a:p>
            <a:r>
              <a:rPr lang="en-US" dirty="0"/>
              <a:t>Centralized data system to monitor inventory and location of product at any point of time</a:t>
            </a:r>
          </a:p>
          <a:p>
            <a:r>
              <a:rPr lang="en-US" dirty="0"/>
              <a:t>Walmart’s Retail link enables suppliers to monitor the sales of their goods</a:t>
            </a:r>
          </a:p>
          <a:p>
            <a:r>
              <a:rPr lang="en-US" dirty="0"/>
              <a:t>First company to push for “Universal Product Code bars”</a:t>
            </a:r>
          </a:p>
          <a:p>
            <a:r>
              <a:rPr lang="en-US" dirty="0"/>
              <a:t>Inventory Management through RFID</a:t>
            </a:r>
          </a:p>
        </p:txBody>
      </p:sp>
      <p:pic>
        <p:nvPicPr>
          <p:cNvPr id="5" name="Picture 4" descr="Diagram&#10;&#10;Description automatically generated">
            <a:extLst>
              <a:ext uri="{FF2B5EF4-FFF2-40B4-BE49-F238E27FC236}">
                <a16:creationId xmlns:a16="http://schemas.microsoft.com/office/drawing/2014/main" id="{114FF906-EBDD-4757-A522-C54FC42B9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9017" y="4099342"/>
            <a:ext cx="4543425" cy="2657475"/>
          </a:xfrm>
          <a:prstGeom prst="rect">
            <a:avLst/>
          </a:prstGeom>
        </p:spPr>
      </p:pic>
      <p:cxnSp>
        <p:nvCxnSpPr>
          <p:cNvPr id="6" name="Straight Connector 5">
            <a:extLst>
              <a:ext uri="{FF2B5EF4-FFF2-40B4-BE49-F238E27FC236}">
                <a16:creationId xmlns:a16="http://schemas.microsoft.com/office/drawing/2014/main" id="{3667ED5A-C9B1-4CAB-877A-93BED751E5A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643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BAE5D8-8988-48CF-AB15-1D77AE141B84}"/>
              </a:ext>
            </a:extLst>
          </p:cNvPr>
          <p:cNvSpPr>
            <a:spLocks noGrp="1"/>
          </p:cNvSpPr>
          <p:nvPr>
            <p:ph type="title"/>
          </p:nvPr>
        </p:nvSpPr>
        <p:spPr>
          <a:xfrm>
            <a:off x="7353037" y="1422828"/>
            <a:ext cx="3924562" cy="1314443"/>
          </a:xfrm>
        </p:spPr>
        <p:txBody>
          <a:bodyPr>
            <a:normAutofit/>
          </a:bodyPr>
          <a:lstStyle/>
          <a:p>
            <a:pPr>
              <a:lnSpc>
                <a:spcPct val="90000"/>
              </a:lnSpc>
            </a:pPr>
            <a:r>
              <a:rPr lang="en-US" sz="1600" b="1" dirty="0">
                <a:solidFill>
                  <a:srgbClr val="0070C0"/>
                </a:solidFill>
              </a:rPr>
              <a:t>Wal-Mart replaced bar-code technology with RFID technology to reduce costs and increase the efficiency, in July 2003, and asked its top 100 suppliers to be RFID compliant by January 2005.</a:t>
            </a:r>
          </a:p>
        </p:txBody>
      </p:sp>
      <p:pic>
        <p:nvPicPr>
          <p:cNvPr id="7" name="Picture 6" descr="A picture containing text&#10;&#10;Description automatically generated">
            <a:extLst>
              <a:ext uri="{FF2B5EF4-FFF2-40B4-BE49-F238E27FC236}">
                <a16:creationId xmlns:a16="http://schemas.microsoft.com/office/drawing/2014/main" id="{ED7437DF-262A-4CE9-9680-D9AA7C3D0B11}"/>
              </a:ext>
            </a:extLst>
          </p:cNvPr>
          <p:cNvPicPr>
            <a:picLocks noChangeAspect="1"/>
          </p:cNvPicPr>
          <p:nvPr/>
        </p:nvPicPr>
        <p:blipFill rotWithShape="1">
          <a:blip r:embed="rId2">
            <a:extLst>
              <a:ext uri="{28A0092B-C50C-407E-A947-70E740481C1C}">
                <a14:useLocalDpi xmlns:a14="http://schemas.microsoft.com/office/drawing/2010/main" val="0"/>
              </a:ext>
            </a:extLst>
          </a:blip>
          <a:srcRect t="25510" r="-2" b="21837"/>
          <a:stretch/>
        </p:blipFill>
        <p:spPr>
          <a:xfrm>
            <a:off x="0" y="0"/>
            <a:ext cx="6512527" cy="3429000"/>
          </a:xfrm>
          <a:prstGeom prst="rect">
            <a:avLst/>
          </a:prstGeom>
          <a:ln w="28575">
            <a:solidFill>
              <a:srgbClr val="0070C0"/>
            </a:solidFill>
          </a:ln>
        </p:spPr>
      </p:pic>
      <p:cxnSp>
        <p:nvCxnSpPr>
          <p:cNvPr id="39" name="Straight Connector 38">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37121" y="1031005"/>
            <a:ext cx="978862"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pic>
        <p:nvPicPr>
          <p:cNvPr id="5" name="Content Placeholder 4" descr="Diagram&#10;&#10;Description automatically generated">
            <a:extLst>
              <a:ext uri="{FF2B5EF4-FFF2-40B4-BE49-F238E27FC236}">
                <a16:creationId xmlns:a16="http://schemas.microsoft.com/office/drawing/2014/main" id="{C997E4DD-B15A-4365-BDB4-1DE046BE2808}"/>
              </a:ext>
            </a:extLst>
          </p:cNvPr>
          <p:cNvPicPr>
            <a:picLocks noChangeAspect="1"/>
          </p:cNvPicPr>
          <p:nvPr/>
        </p:nvPicPr>
        <p:blipFill rotWithShape="1">
          <a:blip r:embed="rId3">
            <a:extLst>
              <a:ext uri="{28A0092B-C50C-407E-A947-70E740481C1C}">
                <a14:useLocalDpi xmlns:a14="http://schemas.microsoft.com/office/drawing/2010/main" val="0"/>
              </a:ext>
            </a:extLst>
          </a:blip>
          <a:srcRect r="-2" b="9994"/>
          <a:stretch/>
        </p:blipFill>
        <p:spPr>
          <a:xfrm>
            <a:off x="0" y="3429000"/>
            <a:ext cx="6512527" cy="3429000"/>
          </a:xfrm>
          <a:prstGeom prst="rect">
            <a:avLst/>
          </a:prstGeom>
          <a:ln w="28575">
            <a:solidFill>
              <a:srgbClr val="0070C0"/>
            </a:solidFill>
          </a:ln>
        </p:spPr>
      </p:pic>
      <p:sp>
        <p:nvSpPr>
          <p:cNvPr id="20" name="Content Placeholder 10">
            <a:extLst>
              <a:ext uri="{FF2B5EF4-FFF2-40B4-BE49-F238E27FC236}">
                <a16:creationId xmlns:a16="http://schemas.microsoft.com/office/drawing/2014/main" id="{F35F0948-2A24-CEDA-73E4-96069165E86B}"/>
              </a:ext>
            </a:extLst>
          </p:cNvPr>
          <p:cNvSpPr>
            <a:spLocks noGrp="1"/>
          </p:cNvSpPr>
          <p:nvPr>
            <p:ph idx="1"/>
          </p:nvPr>
        </p:nvSpPr>
        <p:spPr>
          <a:xfrm>
            <a:off x="7353038" y="3129093"/>
            <a:ext cx="3924562" cy="3088460"/>
          </a:xfr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nSpc>
                <a:spcPct val="110000"/>
              </a:lnSpc>
            </a:pPr>
            <a:r>
              <a:rPr lang="en-US" sz="1600" dirty="0"/>
              <a:t>Automated Data collection based on an electronics – not a barcode</a:t>
            </a:r>
          </a:p>
          <a:p>
            <a:pPr>
              <a:lnSpc>
                <a:spcPct val="110000"/>
              </a:lnSpc>
            </a:pPr>
            <a:r>
              <a:rPr lang="en-US" sz="1600" dirty="0"/>
              <a:t>Tag can be imbedded in the product or stuck on the exterior case or pallet</a:t>
            </a:r>
          </a:p>
          <a:p>
            <a:pPr>
              <a:lnSpc>
                <a:spcPct val="110000"/>
              </a:lnSpc>
            </a:pPr>
            <a:r>
              <a:rPr lang="en-US" sz="1600" dirty="0"/>
              <a:t>Reader instead of a barcode scanner </a:t>
            </a:r>
          </a:p>
          <a:p>
            <a:pPr>
              <a:lnSpc>
                <a:spcPct val="110000"/>
              </a:lnSpc>
            </a:pPr>
            <a:r>
              <a:rPr lang="en-US" sz="1600" dirty="0"/>
              <a:t> Allows fully automated data collection with the use of portals</a:t>
            </a:r>
          </a:p>
          <a:p>
            <a:pPr>
              <a:lnSpc>
                <a:spcPct val="110000"/>
              </a:lnSpc>
            </a:pPr>
            <a:r>
              <a:rPr lang="en-US" sz="1600" dirty="0"/>
              <a:t>Can read many ID tags at a time</a:t>
            </a:r>
          </a:p>
        </p:txBody>
      </p:sp>
      <p:sp>
        <p:nvSpPr>
          <p:cNvPr id="8" name="TextBox 7">
            <a:extLst>
              <a:ext uri="{FF2B5EF4-FFF2-40B4-BE49-F238E27FC236}">
                <a16:creationId xmlns:a16="http://schemas.microsoft.com/office/drawing/2014/main" id="{33FCEE55-9A83-45AA-81D1-8A56170221D2}"/>
              </a:ext>
            </a:extLst>
          </p:cNvPr>
          <p:cNvSpPr txBox="1"/>
          <p:nvPr/>
        </p:nvSpPr>
        <p:spPr>
          <a:xfrm>
            <a:off x="7353037" y="331396"/>
            <a:ext cx="3591483" cy="523220"/>
          </a:xfrm>
          <a:prstGeom prst="rect">
            <a:avLst/>
          </a:prstGeom>
          <a:noFill/>
        </p:spPr>
        <p:txBody>
          <a:bodyPr wrap="square" rtlCol="0">
            <a:spAutoFit/>
          </a:bodyPr>
          <a:lstStyle/>
          <a:p>
            <a:r>
              <a:rPr lang="en-US" sz="2800" b="1" dirty="0">
                <a:solidFill>
                  <a:srgbClr val="0070C0"/>
                </a:solidFill>
              </a:rPr>
              <a:t>RFID in Walmart</a:t>
            </a:r>
          </a:p>
        </p:txBody>
      </p:sp>
    </p:spTree>
    <p:extLst>
      <p:ext uri="{BB962C8B-B14F-4D97-AF65-F5344CB8AC3E}">
        <p14:creationId xmlns:p14="http://schemas.microsoft.com/office/powerpoint/2010/main" val="3678569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3E190-30DF-4099-A5FE-25040C7D965A}"/>
              </a:ext>
            </a:extLst>
          </p:cNvPr>
          <p:cNvSpPr>
            <a:spLocks noGrp="1"/>
          </p:cNvSpPr>
          <p:nvPr>
            <p:ph type="title"/>
          </p:nvPr>
        </p:nvSpPr>
        <p:spPr>
          <a:xfrm>
            <a:off x="838986" y="278091"/>
            <a:ext cx="6683604" cy="890833"/>
          </a:xfrm>
        </p:spPr>
        <p:txBody>
          <a:bodyPr>
            <a:normAutofit/>
          </a:bodyPr>
          <a:lstStyle/>
          <a:p>
            <a:r>
              <a:rPr lang="en-US" sz="3600" b="1" dirty="0">
                <a:solidFill>
                  <a:srgbClr val="0070C0"/>
                </a:solidFill>
              </a:rPr>
              <a:t>Pricing Strategies</a:t>
            </a:r>
          </a:p>
        </p:txBody>
      </p:sp>
      <p:sp>
        <p:nvSpPr>
          <p:cNvPr id="7" name="Content Placeholder 6">
            <a:extLst>
              <a:ext uri="{FF2B5EF4-FFF2-40B4-BE49-F238E27FC236}">
                <a16:creationId xmlns:a16="http://schemas.microsoft.com/office/drawing/2014/main" id="{1E95D215-034B-42E2-8FB0-EFF21AAED756}"/>
              </a:ext>
            </a:extLst>
          </p:cNvPr>
          <p:cNvSpPr>
            <a:spLocks noGrp="1"/>
          </p:cNvSpPr>
          <p:nvPr>
            <p:ph idx="1"/>
          </p:nvPr>
        </p:nvSpPr>
        <p:spPr>
          <a:xfrm>
            <a:off x="838986" y="1574276"/>
            <a:ext cx="10438613" cy="4367553"/>
          </a:xfrm>
          <a:solidFill>
            <a:srgbClr val="0070C0"/>
          </a:solidFill>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en-US" b="1" dirty="0">
                <a:ln w="0"/>
                <a:solidFill>
                  <a:srgbClr val="FFFF00"/>
                </a:solidFill>
                <a:effectLst>
                  <a:outerShdw blurRad="38100" dist="19050" dir="2700000" algn="tl" rotWithShape="0">
                    <a:schemeClr val="dk1">
                      <a:alpha val="40000"/>
                    </a:schemeClr>
                  </a:outerShdw>
                </a:effectLst>
              </a:rPr>
              <a:t>Everyday low prices (EDLP) - </a:t>
            </a:r>
            <a:r>
              <a:rPr lang="en-US" dirty="0"/>
              <a:t>prices on items at relatively low compared to the everyday market price (maintaining customer trust in pricing and customer loyalty)</a:t>
            </a:r>
          </a:p>
          <a:p>
            <a:r>
              <a:rPr lang="en-US" dirty="0"/>
              <a:t>Additionally, to their traditional Bricks-and-Mortar, </a:t>
            </a:r>
            <a:r>
              <a:rPr lang="en-US" b="1" dirty="0">
                <a:ln w="0"/>
                <a:solidFill>
                  <a:srgbClr val="FFFF00"/>
                </a:solidFill>
                <a:effectLst>
                  <a:outerShdw blurRad="38100" dist="19050" dir="2700000" algn="tl" rotWithShape="0">
                    <a:schemeClr val="dk1">
                      <a:alpha val="40000"/>
                    </a:schemeClr>
                  </a:outerShdw>
                </a:effectLst>
              </a:rPr>
              <a:t>Clicks and bricks model </a:t>
            </a:r>
            <a:r>
              <a:rPr lang="en-US" b="1" dirty="0">
                <a:solidFill>
                  <a:srgbClr val="FFFF00"/>
                </a:solidFill>
              </a:rPr>
              <a:t>-</a:t>
            </a:r>
            <a:r>
              <a:rPr lang="en-US" dirty="0"/>
              <a:t> allows the customer to order products either online or physically in one of their stores, also allowing them to either pick-up their order directly at a local branch of the store or get it delivered to their home </a:t>
            </a:r>
          </a:p>
          <a:p>
            <a:r>
              <a:rPr lang="en-US" b="1" dirty="0">
                <a:ln w="0"/>
                <a:solidFill>
                  <a:srgbClr val="FFFF00"/>
                </a:solidFill>
                <a:effectLst>
                  <a:outerShdw blurRad="38100" dist="19050" dir="2700000" algn="tl" rotWithShape="0">
                    <a:schemeClr val="dk1">
                      <a:alpha val="40000"/>
                    </a:schemeClr>
                  </a:outerShdw>
                </a:effectLst>
              </a:rPr>
              <a:t>“Price match guarantee“, </a:t>
            </a:r>
            <a:r>
              <a:rPr lang="en-US" dirty="0"/>
              <a:t>it has challenged other competitors to reduce their pricing (PMG: if a consumer brings in some sort of proof that a competitor is offering the same product at a lower price, the business will allow the consumer to purchase that product from them at that lower price)</a:t>
            </a:r>
          </a:p>
        </p:txBody>
      </p:sp>
      <p:cxnSp>
        <p:nvCxnSpPr>
          <p:cNvPr id="4" name="Straight Connector 3">
            <a:extLst>
              <a:ext uri="{FF2B5EF4-FFF2-40B4-BE49-F238E27FC236}">
                <a16:creationId xmlns:a16="http://schemas.microsoft.com/office/drawing/2014/main" id="{3A44DC5E-575E-4B69-B2C5-29BC50D7E3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093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75CA-5065-4E7B-8CA0-EDB0E9C96496}"/>
              </a:ext>
            </a:extLst>
          </p:cNvPr>
          <p:cNvSpPr>
            <a:spLocks noGrp="1"/>
          </p:cNvSpPr>
          <p:nvPr>
            <p:ph type="title"/>
          </p:nvPr>
        </p:nvSpPr>
        <p:spPr>
          <a:xfrm>
            <a:off x="411635" y="272143"/>
            <a:ext cx="5033913" cy="758858"/>
          </a:xfrm>
        </p:spPr>
        <p:txBody>
          <a:bodyPr/>
          <a:lstStyle/>
          <a:p>
            <a:r>
              <a:rPr lang="en-US" b="1" dirty="0">
                <a:solidFill>
                  <a:srgbClr val="0070C0"/>
                </a:solidFill>
              </a:rPr>
              <a:t>How lowest price?</a:t>
            </a:r>
          </a:p>
        </p:txBody>
      </p:sp>
      <p:sp>
        <p:nvSpPr>
          <p:cNvPr id="4" name="Content Placeholder 2">
            <a:extLst>
              <a:ext uri="{FF2B5EF4-FFF2-40B4-BE49-F238E27FC236}">
                <a16:creationId xmlns:a16="http://schemas.microsoft.com/office/drawing/2014/main" id="{ABCCD790-D92E-4AB1-9844-B0A54DB09959}"/>
              </a:ext>
            </a:extLst>
          </p:cNvPr>
          <p:cNvSpPr>
            <a:spLocks noGrp="1"/>
          </p:cNvSpPr>
          <p:nvPr>
            <p:ph idx="1"/>
          </p:nvPr>
        </p:nvSpPr>
        <p:spPr>
          <a:xfrm>
            <a:off x="411635" y="1319752"/>
            <a:ext cx="11368729" cy="4930219"/>
          </a:xfr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marL="0" indent="0">
              <a:lnSpc>
                <a:spcPct val="100000"/>
              </a:lnSpc>
              <a:buNone/>
            </a:pPr>
            <a:r>
              <a:rPr lang="en-US" b="1" i="1" dirty="0">
                <a:solidFill>
                  <a:srgbClr val="FFFF00"/>
                </a:solidFill>
              </a:rPr>
              <a:t>1. Huge sales volume, scope of operation and wide customer base </a:t>
            </a:r>
          </a:p>
          <a:p>
            <a:pPr marL="0" indent="0">
              <a:lnSpc>
                <a:spcPct val="100000"/>
              </a:lnSpc>
              <a:buNone/>
            </a:pPr>
            <a:r>
              <a:rPr lang="en-US" dirty="0"/>
              <a:t>Selling almost everything and being almost everywhere. Multiple-store format that extends its market reach, and it sells goods through four types of stores: discount stores, Walmart Supercenters, Sam's Club warehouses (which sell bulk items), and neighborhood markets.</a:t>
            </a:r>
          </a:p>
          <a:p>
            <a:pPr marL="0" indent="0">
              <a:lnSpc>
                <a:spcPct val="100000"/>
              </a:lnSpc>
              <a:buNone/>
            </a:pPr>
            <a:endParaRPr lang="en-US" b="1" i="1" dirty="0">
              <a:solidFill>
                <a:srgbClr val="FFFF00"/>
              </a:solidFill>
            </a:endParaRPr>
          </a:p>
          <a:p>
            <a:pPr marL="0" indent="0">
              <a:lnSpc>
                <a:spcPct val="100000"/>
              </a:lnSpc>
              <a:buNone/>
            </a:pPr>
            <a:r>
              <a:rPr lang="en-US" b="1" i="1" dirty="0">
                <a:solidFill>
                  <a:srgbClr val="FFFF00"/>
                </a:solidFill>
              </a:rPr>
              <a:t>2. SCM based on maximizing efficiency and reducing outlays </a:t>
            </a:r>
          </a:p>
          <a:p>
            <a:pPr marL="0" indent="0">
              <a:lnSpc>
                <a:spcPct val="100000"/>
              </a:lnSpc>
              <a:buNone/>
            </a:pPr>
            <a:r>
              <a:rPr lang="en-US" dirty="0"/>
              <a:t>Walmart was a pioneer in getting detailed product information electronically attached to products so that such information could be relayed to its database and could inform its inventory management system. </a:t>
            </a:r>
          </a:p>
          <a:p>
            <a:pPr marL="0" indent="0">
              <a:lnSpc>
                <a:spcPct val="100000"/>
              </a:lnSpc>
              <a:buNone/>
            </a:pPr>
            <a:r>
              <a:rPr lang="en-US" dirty="0"/>
              <a:t>The goal - to master the art of knowing </a:t>
            </a:r>
          </a:p>
          <a:p>
            <a:pPr lvl="1">
              <a:lnSpc>
                <a:spcPct val="100000"/>
              </a:lnSpc>
              <a:buFont typeface="Wingdings" panose="05000000000000000000" pitchFamily="2" charset="2"/>
              <a:buChar char="Ø"/>
            </a:pPr>
            <a:r>
              <a:rPr lang="en-US" sz="2000" b="1" i="1" u="sng" dirty="0">
                <a:solidFill>
                  <a:srgbClr val="FFFF00"/>
                </a:solidFill>
              </a:rPr>
              <a:t>what is needed? </a:t>
            </a:r>
          </a:p>
          <a:p>
            <a:pPr lvl="1">
              <a:lnSpc>
                <a:spcPct val="100000"/>
              </a:lnSpc>
              <a:buFont typeface="Wingdings" panose="05000000000000000000" pitchFamily="2" charset="2"/>
              <a:buChar char="Ø"/>
            </a:pPr>
            <a:r>
              <a:rPr lang="en-US" sz="2000" b="1" i="1" u="sng" dirty="0">
                <a:solidFill>
                  <a:srgbClr val="FFFF00"/>
                </a:solidFill>
              </a:rPr>
              <a:t>how much is needed? and </a:t>
            </a:r>
          </a:p>
          <a:p>
            <a:pPr lvl="1">
              <a:lnSpc>
                <a:spcPct val="100000"/>
              </a:lnSpc>
              <a:buFont typeface="Wingdings" panose="05000000000000000000" pitchFamily="2" charset="2"/>
              <a:buChar char="Ø"/>
            </a:pPr>
            <a:r>
              <a:rPr lang="en-US" sz="2000" b="1" i="1" u="sng" dirty="0">
                <a:solidFill>
                  <a:srgbClr val="FFFF00"/>
                </a:solidFill>
              </a:rPr>
              <a:t>when is it needed?</a:t>
            </a:r>
          </a:p>
        </p:txBody>
      </p:sp>
      <p:cxnSp>
        <p:nvCxnSpPr>
          <p:cNvPr id="5" name="Straight Connector 4">
            <a:extLst>
              <a:ext uri="{FF2B5EF4-FFF2-40B4-BE49-F238E27FC236}">
                <a16:creationId xmlns:a16="http://schemas.microsoft.com/office/drawing/2014/main" id="{90B07C00-C520-409C-9D48-381B70804C7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482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D54F329-19B6-452F-8B3F-983BE1C98C8D}"/>
              </a:ext>
            </a:extLst>
          </p:cNvPr>
          <p:cNvSpPr>
            <a:spLocks noGrp="1"/>
          </p:cNvSpPr>
          <p:nvPr>
            <p:ph type="title"/>
          </p:nvPr>
        </p:nvSpPr>
        <p:spPr>
          <a:xfrm>
            <a:off x="992570" y="458536"/>
            <a:ext cx="4876801" cy="837060"/>
          </a:xfrm>
        </p:spPr>
        <p:txBody>
          <a:bodyPr anchor="t">
            <a:normAutofit/>
          </a:bodyPr>
          <a:lstStyle/>
          <a:p>
            <a:r>
              <a:rPr lang="en-US" sz="3600" b="1" dirty="0">
                <a:solidFill>
                  <a:srgbClr val="0070C0"/>
                </a:solidFill>
              </a:rPr>
              <a:t>How Lowest Price ?</a:t>
            </a:r>
          </a:p>
        </p:txBody>
      </p:sp>
      <p:pic>
        <p:nvPicPr>
          <p:cNvPr id="7" name="Picture 6" descr="A picture containing chart&#10;&#10;Description automatically generated">
            <a:extLst>
              <a:ext uri="{FF2B5EF4-FFF2-40B4-BE49-F238E27FC236}">
                <a16:creationId xmlns:a16="http://schemas.microsoft.com/office/drawing/2014/main" id="{CC48C2D4-653B-41BD-815F-BD3683149B64}"/>
              </a:ext>
            </a:extLst>
          </p:cNvPr>
          <p:cNvPicPr>
            <a:picLocks noChangeAspect="1"/>
          </p:cNvPicPr>
          <p:nvPr/>
        </p:nvPicPr>
        <p:blipFill rotWithShape="1">
          <a:blip r:embed="rId2">
            <a:extLst>
              <a:ext uri="{28A0092B-C50C-407E-A947-70E740481C1C}">
                <a14:useLocalDpi xmlns:a14="http://schemas.microsoft.com/office/drawing/2010/main" val="0"/>
              </a:ext>
            </a:extLst>
          </a:blip>
          <a:srcRect b="9126"/>
          <a:stretch/>
        </p:blipFill>
        <p:spPr>
          <a:xfrm>
            <a:off x="673482" y="1773375"/>
            <a:ext cx="5514975" cy="3570844"/>
          </a:xfrm>
          <a:prstGeom prst="rect">
            <a:avLst/>
          </a:prstGeom>
          <a:ln>
            <a:solidFill>
              <a:srgbClr val="0070C0"/>
            </a:solidFill>
          </a:ln>
        </p:spPr>
      </p:pic>
      <p:sp>
        <p:nvSpPr>
          <p:cNvPr id="5" name="Content Placeholder 4">
            <a:extLst>
              <a:ext uri="{FF2B5EF4-FFF2-40B4-BE49-F238E27FC236}">
                <a16:creationId xmlns:a16="http://schemas.microsoft.com/office/drawing/2014/main" id="{FA2C60E3-3856-46B1-9068-1068CF019696}"/>
              </a:ext>
            </a:extLst>
          </p:cNvPr>
          <p:cNvSpPr>
            <a:spLocks noGrp="1"/>
          </p:cNvSpPr>
          <p:nvPr>
            <p:ph idx="1"/>
          </p:nvPr>
        </p:nvSpPr>
        <p:spPr>
          <a:xfrm>
            <a:off x="6502940" y="1623325"/>
            <a:ext cx="5242858" cy="3929422"/>
          </a:xfr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marL="0" indent="0">
              <a:lnSpc>
                <a:spcPct val="110000"/>
              </a:lnSpc>
              <a:buNone/>
            </a:pPr>
            <a:r>
              <a:rPr lang="en-US" sz="1800" b="1" i="1" dirty="0">
                <a:solidFill>
                  <a:srgbClr val="FFFF00"/>
                </a:solidFill>
              </a:rPr>
              <a:t>3. Minimization of overhead and operational costs </a:t>
            </a:r>
          </a:p>
          <a:p>
            <a:pPr marL="0" indent="0">
              <a:lnSpc>
                <a:spcPct val="110000"/>
              </a:lnSpc>
              <a:buNone/>
            </a:pPr>
            <a:r>
              <a:rPr lang="en-US" sz="1800" dirty="0"/>
              <a:t>Walmart saves money on everything, including the labor costs. </a:t>
            </a:r>
          </a:p>
          <a:p>
            <a:pPr>
              <a:lnSpc>
                <a:spcPct val="150000"/>
              </a:lnSpc>
              <a:spcBef>
                <a:spcPts val="0"/>
              </a:spcBef>
            </a:pPr>
            <a:r>
              <a:rPr lang="en-US" sz="1800" dirty="0"/>
              <a:t>Meager wages,</a:t>
            </a:r>
          </a:p>
          <a:p>
            <a:pPr>
              <a:lnSpc>
                <a:spcPct val="110000"/>
              </a:lnSpc>
              <a:spcBef>
                <a:spcPts val="0"/>
              </a:spcBef>
            </a:pPr>
            <a:r>
              <a:rPr lang="en-US" sz="1800" dirty="0"/>
              <a:t>Low-benefit healthcare plans, </a:t>
            </a:r>
          </a:p>
          <a:p>
            <a:pPr>
              <a:lnSpc>
                <a:spcPct val="110000"/>
              </a:lnSpc>
              <a:spcBef>
                <a:spcPts val="0"/>
              </a:spcBef>
            </a:pPr>
            <a:r>
              <a:rPr lang="en-US" sz="1800" dirty="0"/>
              <a:t>Executives fly coach and share hotel rooms with colleagues. </a:t>
            </a:r>
          </a:p>
          <a:p>
            <a:pPr>
              <a:lnSpc>
                <a:spcPct val="110000"/>
              </a:lnSpc>
              <a:spcBef>
                <a:spcPts val="0"/>
              </a:spcBef>
            </a:pPr>
            <a:r>
              <a:rPr lang="en-US" sz="1800" dirty="0"/>
              <a:t>Hourly workers put in overtime without pay. </a:t>
            </a:r>
          </a:p>
          <a:p>
            <a:pPr>
              <a:lnSpc>
                <a:spcPct val="110000"/>
              </a:lnSpc>
              <a:spcBef>
                <a:spcPts val="0"/>
              </a:spcBef>
            </a:pPr>
            <a:r>
              <a:rPr lang="en-US" sz="1800" dirty="0"/>
              <a:t>Each Walmart associate does the job of 1.5 to 1.75 employees of a rival. </a:t>
            </a:r>
          </a:p>
          <a:p>
            <a:pPr>
              <a:lnSpc>
                <a:spcPct val="110000"/>
              </a:lnSpc>
              <a:spcBef>
                <a:spcPts val="0"/>
              </a:spcBef>
            </a:pPr>
            <a:r>
              <a:rPr lang="en-US" sz="1800" dirty="0"/>
              <a:t>Saving on heating and cooling of the buildings</a:t>
            </a:r>
          </a:p>
        </p:txBody>
      </p:sp>
      <p:cxnSp>
        <p:nvCxnSpPr>
          <p:cNvPr id="14" name="Straight Connector 13">
            <a:extLst>
              <a:ext uri="{FF2B5EF4-FFF2-40B4-BE49-F238E27FC236}">
                <a16:creationId xmlns:a16="http://schemas.microsoft.com/office/drawing/2014/main" id="{61AF2F3F-06F0-42E3-8F72-36BEDCB694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5821999"/>
            <a:ext cx="1020883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61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A92DF-A31A-4F38-BB12-0B5C9D993871}"/>
              </a:ext>
            </a:extLst>
          </p:cNvPr>
          <p:cNvSpPr>
            <a:spLocks noGrp="1"/>
          </p:cNvSpPr>
          <p:nvPr>
            <p:ph idx="1"/>
          </p:nvPr>
        </p:nvSpPr>
        <p:spPr>
          <a:xfrm>
            <a:off x="914399" y="1310326"/>
            <a:ext cx="10363200" cy="4631503"/>
          </a:xfr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marL="0" indent="0">
              <a:lnSpc>
                <a:spcPct val="200000"/>
              </a:lnSpc>
              <a:buNone/>
            </a:pPr>
            <a:r>
              <a:rPr lang="en-US" b="1" i="1" dirty="0">
                <a:solidFill>
                  <a:srgbClr val="FFFF00"/>
                </a:solidFill>
              </a:rPr>
              <a:t>4. Leveraging of Its bargaining power to force suppliers to lower prices</a:t>
            </a:r>
          </a:p>
          <a:p>
            <a:pPr marL="0" indent="0">
              <a:buNone/>
            </a:pPr>
            <a:r>
              <a:rPr lang="en-US" b="1" dirty="0"/>
              <a:t>The Walmart Effect </a:t>
            </a:r>
            <a:r>
              <a:rPr lang="en-US" dirty="0"/>
              <a:t>- as the biggest buyer Walmart is constantly pushing its suppliers to cut prices. </a:t>
            </a:r>
          </a:p>
          <a:p>
            <a:pPr marL="0" indent="0">
              <a:buNone/>
            </a:pPr>
            <a:r>
              <a:rPr lang="en-US" b="1" u="sng" dirty="0"/>
              <a:t>Case: Lakewood Engineering &amp; Manufacturing Company </a:t>
            </a:r>
          </a:p>
          <a:p>
            <a:pPr marL="0" indent="0">
              <a:buNone/>
            </a:pPr>
            <a:r>
              <a:rPr lang="en-US" dirty="0"/>
              <a:t>In the early 1990s the cost of a 20-inch fan was $20. After Walmart pushed for the lowering of the price, Lakewood automated its production process, which resulted in the layoff of workers. It also put pressure on its own suppliers to slash the prices of parts, and it opened a factory in China where workers earned 25 cents an hour. By 2003, the price of a fan in Walmart had dropped to $10.</a:t>
            </a:r>
          </a:p>
        </p:txBody>
      </p:sp>
      <p:sp>
        <p:nvSpPr>
          <p:cNvPr id="4" name="Title 3">
            <a:extLst>
              <a:ext uri="{FF2B5EF4-FFF2-40B4-BE49-F238E27FC236}">
                <a16:creationId xmlns:a16="http://schemas.microsoft.com/office/drawing/2014/main" id="{E1211081-1A2B-43C9-B7ED-E6790ECFEB64}"/>
              </a:ext>
            </a:extLst>
          </p:cNvPr>
          <p:cNvSpPr>
            <a:spLocks noGrp="1"/>
          </p:cNvSpPr>
          <p:nvPr>
            <p:ph type="title"/>
          </p:nvPr>
        </p:nvSpPr>
        <p:spPr>
          <a:xfrm>
            <a:off x="829557" y="260573"/>
            <a:ext cx="4876801" cy="837060"/>
          </a:xfrm>
        </p:spPr>
        <p:txBody>
          <a:bodyPr anchor="t">
            <a:normAutofit/>
          </a:bodyPr>
          <a:lstStyle/>
          <a:p>
            <a:r>
              <a:rPr lang="en-US" sz="3600" b="1" dirty="0">
                <a:solidFill>
                  <a:srgbClr val="0070C0"/>
                </a:solidFill>
              </a:rPr>
              <a:t>How Lowest Price ?</a:t>
            </a:r>
          </a:p>
        </p:txBody>
      </p:sp>
      <p:cxnSp>
        <p:nvCxnSpPr>
          <p:cNvPr id="5" name="Straight Connector 4">
            <a:extLst>
              <a:ext uri="{FF2B5EF4-FFF2-40B4-BE49-F238E27FC236}">
                <a16:creationId xmlns:a16="http://schemas.microsoft.com/office/drawing/2014/main" id="{E72B823E-5F00-467E-A546-E5A86499CD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670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F198A-B710-4757-8095-C8BE0E1303AC}"/>
              </a:ext>
            </a:extLst>
          </p:cNvPr>
          <p:cNvSpPr>
            <a:spLocks noGrp="1"/>
          </p:cNvSpPr>
          <p:nvPr>
            <p:ph type="title"/>
          </p:nvPr>
        </p:nvSpPr>
        <p:spPr>
          <a:xfrm>
            <a:off x="732139" y="394682"/>
            <a:ext cx="10363200" cy="496679"/>
          </a:xfrm>
        </p:spPr>
        <p:txBody>
          <a:bodyPr>
            <a:noAutofit/>
          </a:bodyPr>
          <a:lstStyle/>
          <a:p>
            <a:r>
              <a:rPr lang="en-US" sz="2800" b="1" dirty="0">
                <a:solidFill>
                  <a:srgbClr val="0070C0"/>
                </a:solidFill>
              </a:rPr>
              <a:t>Existing Problems / Challenges</a:t>
            </a:r>
          </a:p>
        </p:txBody>
      </p:sp>
      <p:sp>
        <p:nvSpPr>
          <p:cNvPr id="3" name="Content Placeholder 2">
            <a:extLst>
              <a:ext uri="{FF2B5EF4-FFF2-40B4-BE49-F238E27FC236}">
                <a16:creationId xmlns:a16="http://schemas.microsoft.com/office/drawing/2014/main" id="{3A1C95FD-F55F-456A-AA85-E6201C0D6142}"/>
              </a:ext>
            </a:extLst>
          </p:cNvPr>
          <p:cNvSpPr>
            <a:spLocks noGrp="1"/>
          </p:cNvSpPr>
          <p:nvPr>
            <p:ph idx="1"/>
          </p:nvPr>
        </p:nvSpPr>
        <p:spPr>
          <a:xfrm>
            <a:off x="772998" y="1602557"/>
            <a:ext cx="6872140" cy="4741682"/>
          </a:xfr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nSpc>
                <a:spcPct val="150000"/>
              </a:lnSpc>
            </a:pPr>
            <a:r>
              <a:rPr lang="en-US" b="1" dirty="0">
                <a:solidFill>
                  <a:srgbClr val="FFFF00"/>
                </a:solidFill>
              </a:rPr>
              <a:t>Treatment of their Employee</a:t>
            </a:r>
          </a:p>
          <a:p>
            <a:pPr>
              <a:lnSpc>
                <a:spcPct val="150000"/>
              </a:lnSpc>
            </a:pPr>
            <a:r>
              <a:rPr lang="en-US" b="1" dirty="0">
                <a:solidFill>
                  <a:srgbClr val="FFFF00"/>
                </a:solidFill>
              </a:rPr>
              <a:t>Expansion to other countries</a:t>
            </a:r>
            <a:br>
              <a:rPr lang="en-US" dirty="0"/>
            </a:br>
            <a:r>
              <a:rPr lang="en-US" dirty="0"/>
              <a:t>Very limited in Asia and Europe, can further expand to developing countries.</a:t>
            </a:r>
          </a:p>
          <a:p>
            <a:pPr>
              <a:lnSpc>
                <a:spcPct val="150000"/>
              </a:lnSpc>
            </a:pPr>
            <a:r>
              <a:rPr lang="en-US" b="1" dirty="0">
                <a:solidFill>
                  <a:srgbClr val="FFFF00"/>
                </a:solidFill>
              </a:rPr>
              <a:t>Relatively low profit margin </a:t>
            </a:r>
            <a:br>
              <a:rPr lang="en-US" dirty="0"/>
            </a:br>
            <a:r>
              <a:rPr lang="en-US" dirty="0"/>
              <a:t>Due to low-cost end products, relies on sheer volume to earn profits.  </a:t>
            </a:r>
          </a:p>
          <a:p>
            <a:pPr>
              <a:lnSpc>
                <a:spcPct val="150000"/>
              </a:lnSpc>
            </a:pPr>
            <a:r>
              <a:rPr lang="en-US" b="1" dirty="0">
                <a:solidFill>
                  <a:srgbClr val="FFFF00"/>
                </a:solidFill>
              </a:rPr>
              <a:t>Faces tough competition other e-commerce giants such as Amazon.</a:t>
            </a:r>
          </a:p>
        </p:txBody>
      </p:sp>
      <p:pic>
        <p:nvPicPr>
          <p:cNvPr id="6" name="Picture 5" descr="Graphical user interface, text, chat or text message&#10;&#10;Description automatically generated">
            <a:extLst>
              <a:ext uri="{FF2B5EF4-FFF2-40B4-BE49-F238E27FC236}">
                <a16:creationId xmlns:a16="http://schemas.microsoft.com/office/drawing/2014/main" id="{F0DF01C5-DA1D-4AE0-9A51-AE45C6729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9120" y="2405014"/>
            <a:ext cx="3939225" cy="3939225"/>
          </a:xfrm>
          <a:prstGeom prst="rect">
            <a:avLst/>
          </a:prstGeom>
          <a:ln>
            <a:solidFill>
              <a:srgbClr val="FFFF00"/>
            </a:solidFill>
          </a:ln>
        </p:spPr>
      </p:pic>
      <p:pic>
        <p:nvPicPr>
          <p:cNvPr id="7" name="Picture 6" descr="A picture containing icon&#10;&#10;Description automatically generated">
            <a:extLst>
              <a:ext uri="{FF2B5EF4-FFF2-40B4-BE49-F238E27FC236}">
                <a16:creationId xmlns:a16="http://schemas.microsoft.com/office/drawing/2014/main" id="{FD5C9B07-500F-4B45-8C63-1C9FB8BC57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3710" y="259237"/>
            <a:ext cx="2090043" cy="1957238"/>
          </a:xfrm>
          <a:prstGeom prst="rect">
            <a:avLst/>
          </a:prstGeom>
        </p:spPr>
      </p:pic>
      <p:cxnSp>
        <p:nvCxnSpPr>
          <p:cNvPr id="8" name="Straight Connector 7">
            <a:extLst>
              <a:ext uri="{FF2B5EF4-FFF2-40B4-BE49-F238E27FC236}">
                <a16:creationId xmlns:a16="http://schemas.microsoft.com/office/drawing/2014/main" id="{0F1F28D4-6342-49EB-8BE4-2F247F583C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212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48B3-AEEA-4BB5-8B94-677E6BEAF1FF}"/>
              </a:ext>
            </a:extLst>
          </p:cNvPr>
          <p:cNvSpPr>
            <a:spLocks noGrp="1"/>
          </p:cNvSpPr>
          <p:nvPr>
            <p:ph type="title"/>
          </p:nvPr>
        </p:nvSpPr>
        <p:spPr>
          <a:xfrm>
            <a:off x="914399" y="353506"/>
            <a:ext cx="9530499" cy="749431"/>
          </a:xfrm>
        </p:spPr>
        <p:txBody>
          <a:bodyPr>
            <a:normAutofit/>
          </a:bodyPr>
          <a:lstStyle/>
          <a:p>
            <a:r>
              <a:rPr lang="en-US" sz="2800" b="1" dirty="0">
                <a:solidFill>
                  <a:srgbClr val="0070C0"/>
                </a:solidFill>
              </a:rPr>
              <a:t>Suggestions and Recommendations</a:t>
            </a:r>
          </a:p>
        </p:txBody>
      </p:sp>
      <p:sp>
        <p:nvSpPr>
          <p:cNvPr id="3" name="Content Placeholder 2">
            <a:extLst>
              <a:ext uri="{FF2B5EF4-FFF2-40B4-BE49-F238E27FC236}">
                <a16:creationId xmlns:a16="http://schemas.microsoft.com/office/drawing/2014/main" id="{4F3CA0D2-374A-477A-A395-DEF9EEB37FBB}"/>
              </a:ext>
            </a:extLst>
          </p:cNvPr>
          <p:cNvSpPr>
            <a:spLocks noGrp="1"/>
          </p:cNvSpPr>
          <p:nvPr>
            <p:ph idx="1"/>
          </p:nvPr>
        </p:nvSpPr>
        <p:spPr>
          <a:xfrm>
            <a:off x="707995" y="2010935"/>
            <a:ext cx="3996965" cy="1709204"/>
          </a:xfrm>
        </p:spPr>
        <p:txBody>
          <a:bodyPr>
            <a:normAutofit fontScale="92500" lnSpcReduction="10000"/>
          </a:bodyPr>
          <a:lstStyle/>
          <a:p>
            <a:r>
              <a:rPr lang="en-US" b="1" dirty="0">
                <a:solidFill>
                  <a:srgbClr val="0070C0"/>
                </a:solidFill>
              </a:rPr>
              <a:t>Europe:</a:t>
            </a:r>
            <a:br>
              <a:rPr lang="en-US" dirty="0">
                <a:solidFill>
                  <a:srgbClr val="0070C0"/>
                </a:solidFill>
              </a:rPr>
            </a:br>
            <a:r>
              <a:rPr lang="en-US" dirty="0">
                <a:solidFill>
                  <a:srgbClr val="0070C0"/>
                </a:solidFill>
              </a:rPr>
              <a:t>- Mature market</a:t>
            </a:r>
            <a:br>
              <a:rPr lang="en-US" dirty="0">
                <a:solidFill>
                  <a:srgbClr val="0070C0"/>
                </a:solidFill>
              </a:rPr>
            </a:br>
            <a:r>
              <a:rPr lang="en-US" dirty="0">
                <a:solidFill>
                  <a:srgbClr val="0070C0"/>
                </a:solidFill>
              </a:rPr>
              <a:t>- High Rivalry</a:t>
            </a:r>
            <a:br>
              <a:rPr lang="en-US" dirty="0">
                <a:solidFill>
                  <a:srgbClr val="0070C0"/>
                </a:solidFill>
              </a:rPr>
            </a:br>
            <a:r>
              <a:rPr lang="en-US" dirty="0">
                <a:solidFill>
                  <a:srgbClr val="0070C0"/>
                </a:solidFill>
              </a:rPr>
              <a:t>- Lack of strong Consumer relationship</a:t>
            </a:r>
          </a:p>
        </p:txBody>
      </p:sp>
      <p:sp>
        <p:nvSpPr>
          <p:cNvPr id="4" name="TextBox 3">
            <a:extLst>
              <a:ext uri="{FF2B5EF4-FFF2-40B4-BE49-F238E27FC236}">
                <a16:creationId xmlns:a16="http://schemas.microsoft.com/office/drawing/2014/main" id="{27F7A371-BCFA-4506-B869-2152C0B003CA}"/>
              </a:ext>
            </a:extLst>
          </p:cNvPr>
          <p:cNvSpPr txBox="1"/>
          <p:nvPr/>
        </p:nvSpPr>
        <p:spPr>
          <a:xfrm>
            <a:off x="424206" y="1372270"/>
            <a:ext cx="3101419" cy="461665"/>
          </a:xfrm>
          <a:prstGeom prst="rect">
            <a:avLst/>
          </a:prstGeom>
          <a:noFill/>
        </p:spPr>
        <p:txBody>
          <a:bodyPr wrap="square" rtlCol="0">
            <a:spAutoFit/>
          </a:bodyPr>
          <a:lstStyle/>
          <a:p>
            <a:r>
              <a:rPr lang="en-US" sz="2400" dirty="0"/>
              <a:t>Markets to enter </a:t>
            </a:r>
          </a:p>
        </p:txBody>
      </p:sp>
      <p:sp>
        <p:nvSpPr>
          <p:cNvPr id="5" name="Content Placeholder 2">
            <a:extLst>
              <a:ext uri="{FF2B5EF4-FFF2-40B4-BE49-F238E27FC236}">
                <a16:creationId xmlns:a16="http://schemas.microsoft.com/office/drawing/2014/main" id="{BE8092B0-14DC-48E8-8EFB-8F056463AE07}"/>
              </a:ext>
            </a:extLst>
          </p:cNvPr>
          <p:cNvSpPr txBox="1">
            <a:spLocks/>
          </p:cNvSpPr>
          <p:nvPr/>
        </p:nvSpPr>
        <p:spPr>
          <a:xfrm>
            <a:off x="4847242" y="1967608"/>
            <a:ext cx="3996965" cy="17092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70C0"/>
                </a:solidFill>
              </a:rPr>
              <a:t>Asia:</a:t>
            </a:r>
            <a:br>
              <a:rPr lang="en-US" dirty="0">
                <a:solidFill>
                  <a:srgbClr val="0070C0"/>
                </a:solidFill>
              </a:rPr>
            </a:br>
            <a:r>
              <a:rPr lang="en-US" dirty="0">
                <a:solidFill>
                  <a:srgbClr val="0070C0"/>
                </a:solidFill>
              </a:rPr>
              <a:t>- Most distant geographically</a:t>
            </a:r>
            <a:br>
              <a:rPr lang="en-US" dirty="0">
                <a:solidFill>
                  <a:srgbClr val="0070C0"/>
                </a:solidFill>
              </a:rPr>
            </a:br>
            <a:r>
              <a:rPr lang="en-US" dirty="0">
                <a:solidFill>
                  <a:srgbClr val="0070C0"/>
                </a:solidFill>
              </a:rPr>
              <a:t>- Most different culturally and logistically</a:t>
            </a:r>
            <a:br>
              <a:rPr lang="en-US" dirty="0">
                <a:solidFill>
                  <a:srgbClr val="0070C0"/>
                </a:solidFill>
              </a:rPr>
            </a:br>
            <a:r>
              <a:rPr lang="en-US" dirty="0">
                <a:solidFill>
                  <a:srgbClr val="0070C0"/>
                </a:solidFill>
              </a:rPr>
              <a:t>- Requires high financial and managerial resources</a:t>
            </a:r>
          </a:p>
        </p:txBody>
      </p:sp>
      <p:sp>
        <p:nvSpPr>
          <p:cNvPr id="6" name="Content Placeholder 2">
            <a:extLst>
              <a:ext uri="{FF2B5EF4-FFF2-40B4-BE49-F238E27FC236}">
                <a16:creationId xmlns:a16="http://schemas.microsoft.com/office/drawing/2014/main" id="{38F9A130-A006-4112-B162-4840ACE3D840}"/>
              </a:ext>
            </a:extLst>
          </p:cNvPr>
          <p:cNvSpPr txBox="1">
            <a:spLocks/>
          </p:cNvSpPr>
          <p:nvPr/>
        </p:nvSpPr>
        <p:spPr>
          <a:xfrm>
            <a:off x="8857265" y="2010935"/>
            <a:ext cx="2768339" cy="17092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70C0"/>
                </a:solidFill>
              </a:rPr>
              <a:t>Latin America:</a:t>
            </a:r>
            <a:br>
              <a:rPr lang="en-US" b="1" dirty="0">
                <a:solidFill>
                  <a:srgbClr val="0070C0"/>
                </a:solidFill>
              </a:rPr>
            </a:br>
            <a:r>
              <a:rPr lang="en-US" dirty="0">
                <a:solidFill>
                  <a:srgbClr val="0070C0"/>
                </a:solidFill>
              </a:rPr>
              <a:t>- Closest Market</a:t>
            </a:r>
            <a:br>
              <a:rPr lang="en-US" dirty="0">
                <a:solidFill>
                  <a:srgbClr val="0070C0"/>
                </a:solidFill>
              </a:rPr>
            </a:br>
            <a:r>
              <a:rPr lang="en-US" dirty="0">
                <a:solidFill>
                  <a:srgbClr val="0070C0"/>
                </a:solidFill>
              </a:rPr>
              <a:t>- Large Population</a:t>
            </a:r>
            <a:br>
              <a:rPr lang="en-US" dirty="0">
                <a:solidFill>
                  <a:srgbClr val="0070C0"/>
                </a:solidFill>
              </a:rPr>
            </a:br>
            <a:r>
              <a:rPr lang="en-US" dirty="0">
                <a:solidFill>
                  <a:srgbClr val="0070C0"/>
                </a:solidFill>
              </a:rPr>
              <a:t>- Emerging Markets</a:t>
            </a:r>
          </a:p>
        </p:txBody>
      </p:sp>
      <p:pic>
        <p:nvPicPr>
          <p:cNvPr id="8" name="Picture 7" descr="Map&#10;&#10;Description automatically generated">
            <a:extLst>
              <a:ext uri="{FF2B5EF4-FFF2-40B4-BE49-F238E27FC236}">
                <a16:creationId xmlns:a16="http://schemas.microsoft.com/office/drawing/2014/main" id="{4F8A17F5-EE85-4116-9195-0636E2AF6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608" y="3711019"/>
            <a:ext cx="3810000" cy="3019425"/>
          </a:xfrm>
          <a:prstGeom prst="rect">
            <a:avLst/>
          </a:prstGeom>
          <a:ln>
            <a:solidFill>
              <a:srgbClr val="FFFF00"/>
            </a:solidFill>
          </a:ln>
        </p:spPr>
      </p:pic>
      <p:pic>
        <p:nvPicPr>
          <p:cNvPr id="10" name="Picture 9" descr="Map&#10;&#10;Description automatically generated">
            <a:extLst>
              <a:ext uri="{FF2B5EF4-FFF2-40B4-BE49-F238E27FC236}">
                <a16:creationId xmlns:a16="http://schemas.microsoft.com/office/drawing/2014/main" id="{F6AA0768-B3EA-42A3-94DF-B972FB36B7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313" y="3669960"/>
            <a:ext cx="3683525" cy="3069604"/>
          </a:xfrm>
          <a:prstGeom prst="rect">
            <a:avLst/>
          </a:prstGeom>
          <a:ln>
            <a:solidFill>
              <a:srgbClr val="FFFF00"/>
            </a:solidFill>
          </a:ln>
        </p:spPr>
      </p:pic>
      <p:pic>
        <p:nvPicPr>
          <p:cNvPr id="12" name="Picture 11" descr="Map&#10;&#10;Description automatically generated">
            <a:extLst>
              <a:ext uri="{FF2B5EF4-FFF2-40B4-BE49-F238E27FC236}">
                <a16:creationId xmlns:a16="http://schemas.microsoft.com/office/drawing/2014/main" id="{DC90A560-0454-4C0C-8584-934E82CD62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35249" y="3676812"/>
            <a:ext cx="2019297" cy="3087841"/>
          </a:xfrm>
          <a:prstGeom prst="rect">
            <a:avLst/>
          </a:prstGeom>
          <a:ln>
            <a:solidFill>
              <a:srgbClr val="FFFF00"/>
            </a:solidFill>
          </a:ln>
        </p:spPr>
      </p:pic>
      <p:cxnSp>
        <p:nvCxnSpPr>
          <p:cNvPr id="11" name="Straight Connector 10">
            <a:extLst>
              <a:ext uri="{FF2B5EF4-FFF2-40B4-BE49-F238E27FC236}">
                <a16:creationId xmlns:a16="http://schemas.microsoft.com/office/drawing/2014/main" id="{42246773-4DFA-40B2-9D91-C463AE1A52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418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CDD1F-CB39-469D-9478-5F56DCE19B08}"/>
              </a:ext>
            </a:extLst>
          </p:cNvPr>
          <p:cNvSpPr>
            <a:spLocks noGrp="1"/>
          </p:cNvSpPr>
          <p:nvPr>
            <p:ph type="title"/>
          </p:nvPr>
        </p:nvSpPr>
        <p:spPr>
          <a:xfrm>
            <a:off x="829558" y="220858"/>
            <a:ext cx="9344025" cy="704850"/>
          </a:xfrm>
        </p:spPr>
        <p:txBody>
          <a:bodyPr>
            <a:normAutofit fontScale="90000"/>
          </a:bodyPr>
          <a:lstStyle/>
          <a:p>
            <a:r>
              <a:rPr lang="en-US" dirty="0">
                <a:solidFill>
                  <a:srgbClr val="0070C0"/>
                </a:solidFill>
              </a:rPr>
              <a:t>Mode of Entry for International Expansion</a:t>
            </a:r>
          </a:p>
        </p:txBody>
      </p:sp>
      <p:pic>
        <p:nvPicPr>
          <p:cNvPr id="5" name="Content Placeholder 4">
            <a:extLst>
              <a:ext uri="{FF2B5EF4-FFF2-40B4-BE49-F238E27FC236}">
                <a16:creationId xmlns:a16="http://schemas.microsoft.com/office/drawing/2014/main" id="{32A4BED9-8489-439F-AF5F-6828565AE69B}"/>
              </a:ext>
            </a:extLst>
          </p:cNvPr>
          <p:cNvPicPr>
            <a:picLocks noGrp="1" noChangeAspect="1"/>
          </p:cNvPicPr>
          <p:nvPr>
            <p:ph idx="1"/>
          </p:nvPr>
        </p:nvPicPr>
        <p:blipFill>
          <a:blip r:embed="rId3"/>
          <a:stretch>
            <a:fillRect/>
          </a:stretch>
        </p:blipFill>
        <p:spPr>
          <a:xfrm>
            <a:off x="6436098" y="2015635"/>
            <a:ext cx="5309699" cy="3947158"/>
          </a:xfrm>
        </p:spPr>
      </p:pic>
      <p:pic>
        <p:nvPicPr>
          <p:cNvPr id="7" name="Picture 6" descr="Diagram&#10;&#10;Description automatically generated">
            <a:extLst>
              <a:ext uri="{FF2B5EF4-FFF2-40B4-BE49-F238E27FC236}">
                <a16:creationId xmlns:a16="http://schemas.microsoft.com/office/drawing/2014/main" id="{8AE1FB10-D05C-4288-81D2-6F6D02CCB9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779" y="2015635"/>
            <a:ext cx="5787319" cy="3676650"/>
          </a:xfrm>
          <a:prstGeom prst="rect">
            <a:avLst/>
          </a:prstGeom>
        </p:spPr>
      </p:pic>
      <p:cxnSp>
        <p:nvCxnSpPr>
          <p:cNvPr id="6" name="Straight Connector 5">
            <a:extLst>
              <a:ext uri="{FF2B5EF4-FFF2-40B4-BE49-F238E27FC236}">
                <a16:creationId xmlns:a16="http://schemas.microsoft.com/office/drawing/2014/main" id="{505C87D1-CD7F-491E-9113-303B3729C7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1085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C17A86-7230-4666-8F2E-0308F98E4229}"/>
              </a:ext>
            </a:extLst>
          </p:cNvPr>
          <p:cNvSpPr>
            <a:spLocks noGrp="1"/>
          </p:cNvSpPr>
          <p:nvPr>
            <p:ph type="title"/>
          </p:nvPr>
        </p:nvSpPr>
        <p:spPr>
          <a:xfrm>
            <a:off x="914401" y="914400"/>
            <a:ext cx="4035055" cy="2996649"/>
          </a:xfrm>
        </p:spPr>
        <p:txBody>
          <a:bodyPr vert="horz" lIns="91440" tIns="45720" rIns="91440" bIns="45720" rtlCol="0" anchor="t">
            <a:normAutofit fontScale="90000"/>
          </a:bodyPr>
          <a:lstStyle/>
          <a:p>
            <a:pPr>
              <a:lnSpc>
                <a:spcPct val="90000"/>
              </a:lnSpc>
            </a:pPr>
            <a:r>
              <a:rPr lang="en-US" sz="2800" b="0" i="0" dirty="0">
                <a:solidFill>
                  <a:srgbClr val="0070C0"/>
                </a:solidFill>
                <a:effectLst/>
              </a:rPr>
              <a:t>“</a:t>
            </a:r>
            <a:r>
              <a:rPr lang="en-US" sz="2800" b="1" i="0" dirty="0">
                <a:solidFill>
                  <a:srgbClr val="0070C0"/>
                </a:solidFill>
                <a:effectLst/>
              </a:rPr>
              <a:t>People think we got big by putting big stores in small towns.</a:t>
            </a:r>
            <a:r>
              <a:rPr lang="en-US" sz="2800" b="0" i="0" dirty="0">
                <a:solidFill>
                  <a:srgbClr val="0070C0"/>
                </a:solidFill>
                <a:effectLst/>
              </a:rPr>
              <a:t> </a:t>
            </a:r>
            <a:r>
              <a:rPr lang="en-US" sz="2800" b="1" i="0" dirty="0">
                <a:solidFill>
                  <a:srgbClr val="0070C0"/>
                </a:solidFill>
                <a:effectLst/>
              </a:rPr>
              <a:t>Really, we got big by replacing inventory with information</a:t>
            </a:r>
            <a:r>
              <a:rPr lang="en-US" sz="2800" b="0" i="0" dirty="0">
                <a:solidFill>
                  <a:srgbClr val="0070C0"/>
                </a:solidFill>
                <a:effectLst/>
              </a:rPr>
              <a:t>.”</a:t>
            </a:r>
            <a:br>
              <a:rPr lang="en-US" sz="2800" b="0" i="0" dirty="0">
                <a:solidFill>
                  <a:srgbClr val="0070C0"/>
                </a:solidFill>
                <a:effectLst/>
              </a:rPr>
            </a:br>
            <a:br>
              <a:rPr lang="en-US" sz="2200" b="0" i="0" dirty="0">
                <a:solidFill>
                  <a:srgbClr val="0070C0"/>
                </a:solidFill>
                <a:effectLst/>
              </a:rPr>
            </a:br>
            <a:r>
              <a:rPr lang="en-US" sz="2200" b="0" i="0" dirty="0">
                <a:solidFill>
                  <a:srgbClr val="0070C0"/>
                </a:solidFill>
                <a:effectLst/>
              </a:rPr>
              <a:t>-Sam Walton, Founder of Walmart</a:t>
            </a:r>
            <a:endParaRPr lang="en-US" sz="2800" dirty="0">
              <a:solidFill>
                <a:srgbClr val="0070C0"/>
              </a:solidFill>
            </a:endParaRPr>
          </a:p>
        </p:txBody>
      </p:sp>
      <p:cxnSp>
        <p:nvCxnSpPr>
          <p:cNvPr id="14" name="Straight Connector 13">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7529" y="4861206"/>
            <a:ext cx="978862"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pic>
        <p:nvPicPr>
          <p:cNvPr id="7" name="Graphic 6" descr="Store">
            <a:extLst>
              <a:ext uri="{FF2B5EF4-FFF2-40B4-BE49-F238E27FC236}">
                <a16:creationId xmlns:a16="http://schemas.microsoft.com/office/drawing/2014/main" id="{CA64B1C9-E540-9E0F-3015-9363993B22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72027" y="3911049"/>
            <a:ext cx="2385482" cy="2385482"/>
          </a:xfrm>
          <a:prstGeom prst="rect">
            <a:avLst/>
          </a:prstGeom>
        </p:spPr>
      </p:pic>
      <p:pic>
        <p:nvPicPr>
          <p:cNvPr id="6" name="Picture 5" descr="A person wearing a hat&#10;&#10;Description automatically generated with medium confidence">
            <a:extLst>
              <a:ext uri="{FF2B5EF4-FFF2-40B4-BE49-F238E27FC236}">
                <a16:creationId xmlns:a16="http://schemas.microsoft.com/office/drawing/2014/main" id="{924B2811-92C0-45F6-BC38-EA678965F2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571631"/>
            <a:ext cx="5465559" cy="5545720"/>
          </a:xfrm>
          <a:prstGeom prst="rect">
            <a:avLst/>
          </a:prstGeom>
        </p:spPr>
      </p:pic>
    </p:spTree>
    <p:extLst>
      <p:ext uri="{BB962C8B-B14F-4D97-AF65-F5344CB8AC3E}">
        <p14:creationId xmlns:p14="http://schemas.microsoft.com/office/powerpoint/2010/main" val="42463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DE1F4381-ECC1-467E-9196-F560213AF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Person walking up a stairs">
            <a:extLst>
              <a:ext uri="{FF2B5EF4-FFF2-40B4-BE49-F238E27FC236}">
                <a16:creationId xmlns:a16="http://schemas.microsoft.com/office/drawing/2014/main" id="{BBCD0579-7260-40D4-7C26-B9170CDCE686}"/>
              </a:ext>
            </a:extLst>
          </p:cNvPr>
          <p:cNvPicPr>
            <a:picLocks noChangeAspect="1"/>
          </p:cNvPicPr>
          <p:nvPr/>
        </p:nvPicPr>
        <p:blipFill rotWithShape="1">
          <a:blip r:embed="rId2">
            <a:alphaModFix amt="40000"/>
          </a:blip>
          <a:srcRect t="4475" b="11258"/>
          <a:stretch/>
        </p:blipFill>
        <p:spPr>
          <a:xfrm>
            <a:off x="20" y="10"/>
            <a:ext cx="12191979" cy="6857990"/>
          </a:xfrm>
          <a:prstGeom prst="rect">
            <a:avLst/>
          </a:prstGeom>
        </p:spPr>
      </p:pic>
      <p:sp>
        <p:nvSpPr>
          <p:cNvPr id="2" name="Title 1">
            <a:extLst>
              <a:ext uri="{FF2B5EF4-FFF2-40B4-BE49-F238E27FC236}">
                <a16:creationId xmlns:a16="http://schemas.microsoft.com/office/drawing/2014/main" id="{3E82D49B-9E91-45F2-89EA-10890BCD5074}"/>
              </a:ext>
            </a:extLst>
          </p:cNvPr>
          <p:cNvSpPr>
            <a:spLocks noGrp="1"/>
          </p:cNvSpPr>
          <p:nvPr>
            <p:ph type="title"/>
          </p:nvPr>
        </p:nvSpPr>
        <p:spPr>
          <a:xfrm>
            <a:off x="4543682" y="288623"/>
            <a:ext cx="6759056" cy="690391"/>
          </a:xfrm>
        </p:spPr>
        <p:txBody>
          <a:bodyPr vert="horz" lIns="91440" tIns="45720" rIns="91440" bIns="45720" rtlCol="0" anchor="t">
            <a:normAutofit fontScale="90000"/>
          </a:bodyPr>
          <a:lstStyle/>
          <a:p>
            <a:pPr algn="r"/>
            <a:r>
              <a:rPr lang="en-US" b="1" dirty="0">
                <a:solidFill>
                  <a:srgbClr val="00B0F0"/>
                </a:solidFill>
              </a:rPr>
              <a:t>Taking Steps..</a:t>
            </a:r>
          </a:p>
        </p:txBody>
      </p:sp>
      <p:cxnSp>
        <p:nvCxnSpPr>
          <p:cNvPr id="42" name="Straight Connector 41">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1031001"/>
            <a:ext cx="978862"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2B16966-13C3-446E-8B24-D44D273DA073}"/>
              </a:ext>
            </a:extLst>
          </p:cNvPr>
          <p:cNvSpPr txBox="1"/>
          <p:nvPr/>
        </p:nvSpPr>
        <p:spPr>
          <a:xfrm>
            <a:off x="471341" y="1502691"/>
            <a:ext cx="11397005" cy="535531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FF00"/>
                </a:solidFill>
              </a:rPr>
              <a:t>Walmart Express Deliveries and Walmart+ </a:t>
            </a:r>
            <a:br>
              <a:rPr lang="en-US" b="1" dirty="0">
                <a:solidFill>
                  <a:schemeClr val="bg1"/>
                </a:solidFill>
              </a:rPr>
            </a:br>
            <a:r>
              <a:rPr lang="en-US" b="1" dirty="0">
                <a:solidFill>
                  <a:schemeClr val="bg1"/>
                </a:solidFill>
              </a:rPr>
              <a:t>Taking on Amazon with deliveries within 2hrs, and unlimited grocery deliveries and free shipping.</a:t>
            </a:r>
          </a:p>
          <a:p>
            <a:pPr marL="28575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Renovating store to miniature warehouses – </a:t>
            </a:r>
            <a:r>
              <a:rPr lang="en-US" b="1" dirty="0">
                <a:solidFill>
                  <a:srgbClr val="FFFF00"/>
                </a:solidFill>
              </a:rPr>
              <a:t>swiftly process online orders or curbside pickup using robotics</a:t>
            </a:r>
            <a:r>
              <a:rPr lang="en-US" b="1" dirty="0">
                <a:solidFill>
                  <a:schemeClr val="bg1"/>
                </a:solidFill>
              </a:rPr>
              <a:t> or staff.</a:t>
            </a:r>
          </a:p>
          <a:p>
            <a:pPr marL="28575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r>
              <a:rPr lang="en-US" b="1" dirty="0">
                <a:solidFill>
                  <a:srgbClr val="FFFF00"/>
                </a:solidFill>
              </a:rPr>
              <a:t>Walmart’s sustainable hub </a:t>
            </a:r>
            <a:r>
              <a:rPr lang="en-US" b="1" dirty="0">
                <a:solidFill>
                  <a:schemeClr val="bg1"/>
                </a:solidFill>
              </a:rPr>
              <a:t>– pledged to reduce greenhouse emission by 1 billion metric ton by 2030</a:t>
            </a:r>
          </a:p>
          <a:p>
            <a:pPr marL="28575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r>
              <a:rPr lang="en-US" b="1" dirty="0">
                <a:solidFill>
                  <a:srgbClr val="FFFF00"/>
                </a:solidFill>
              </a:rPr>
              <a:t>Working on self driving vehicles and automated item identification.</a:t>
            </a:r>
          </a:p>
          <a:p>
            <a:pPr marL="28575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Working on a </a:t>
            </a:r>
            <a:r>
              <a:rPr lang="en-US" b="1" dirty="0">
                <a:solidFill>
                  <a:srgbClr val="FFFF00"/>
                </a:solidFill>
              </a:rPr>
              <a:t>better environment for staff</a:t>
            </a:r>
            <a:r>
              <a:rPr lang="en-US" b="1" dirty="0">
                <a:solidFill>
                  <a:schemeClr val="bg1"/>
                </a:solidFill>
              </a:rPr>
              <a:t> with pay hikes, and possible promotion to leadership position.</a:t>
            </a:r>
          </a:p>
          <a:p>
            <a:pPr marL="28575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r>
              <a:rPr lang="en-US" b="1" dirty="0">
                <a:solidFill>
                  <a:srgbClr val="FFFF00"/>
                </a:solidFill>
              </a:rPr>
              <a:t>Altering store design to make them more engaging</a:t>
            </a:r>
            <a:r>
              <a:rPr lang="en-US" b="1" dirty="0">
                <a:solidFill>
                  <a:schemeClr val="bg1"/>
                </a:solidFill>
              </a:rPr>
              <a:t>, plan to include brand store, more displays, samples and QR to point to alternatives.</a:t>
            </a:r>
          </a:p>
          <a:p>
            <a:pPr marL="28575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Expanding their </a:t>
            </a:r>
            <a:r>
              <a:rPr lang="en-US" b="1" dirty="0">
                <a:solidFill>
                  <a:srgbClr val="FFFF00"/>
                </a:solidFill>
              </a:rPr>
              <a:t>in-home delivery program </a:t>
            </a:r>
            <a:r>
              <a:rPr lang="en-US" b="1" dirty="0">
                <a:solidFill>
                  <a:schemeClr val="bg1"/>
                </a:solidFill>
              </a:rPr>
              <a:t>– highly skilled worker to deliver goods straight to your kitchen.</a:t>
            </a:r>
          </a:p>
          <a:p>
            <a:pPr marL="28575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endParaRPr lang="en-US" b="1" dirty="0">
              <a:solidFill>
                <a:schemeClr val="bg1"/>
              </a:solidFill>
            </a:endParaRPr>
          </a:p>
        </p:txBody>
      </p:sp>
    </p:spTree>
    <p:extLst>
      <p:ext uri="{BB962C8B-B14F-4D97-AF65-F5344CB8AC3E}">
        <p14:creationId xmlns:p14="http://schemas.microsoft.com/office/powerpoint/2010/main" val="26613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descr="Sparklers on glass jar">
            <a:extLst>
              <a:ext uri="{FF2B5EF4-FFF2-40B4-BE49-F238E27FC236}">
                <a16:creationId xmlns:a16="http://schemas.microsoft.com/office/drawing/2014/main" id="{7C6BE91E-AE8D-6622-2D22-86BD3F214446}"/>
              </a:ext>
            </a:extLst>
          </p:cNvPr>
          <p:cNvPicPr>
            <a:picLocks noChangeAspect="1"/>
          </p:cNvPicPr>
          <p:nvPr/>
        </p:nvPicPr>
        <p:blipFill rotWithShape="1">
          <a:blip r:embed="rId2"/>
          <a:srcRect t="15730"/>
          <a:stretch/>
        </p:blipFill>
        <p:spPr>
          <a:xfrm>
            <a:off x="20" y="10"/>
            <a:ext cx="12191979" cy="6857990"/>
          </a:xfrm>
          <a:prstGeom prst="rect">
            <a:avLst/>
          </a:prstGeom>
        </p:spPr>
      </p:pic>
      <p:sp>
        <p:nvSpPr>
          <p:cNvPr id="75" name="Rectangle 74">
            <a:extLst>
              <a:ext uri="{FF2B5EF4-FFF2-40B4-BE49-F238E27FC236}">
                <a16:creationId xmlns:a16="http://schemas.microsoft.com/office/drawing/2014/main" id="{122AB34F-E75C-451A-8410-05B6C249E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3EC85-9A4C-409C-BC9C-3693DAFA8B50}"/>
              </a:ext>
            </a:extLst>
          </p:cNvPr>
          <p:cNvSpPr>
            <a:spLocks noGrp="1"/>
          </p:cNvSpPr>
          <p:nvPr>
            <p:ph type="title"/>
          </p:nvPr>
        </p:nvSpPr>
        <p:spPr>
          <a:xfrm>
            <a:off x="6600838" y="282861"/>
            <a:ext cx="4892948" cy="748140"/>
          </a:xfrm>
        </p:spPr>
        <p:txBody>
          <a:bodyPr vert="horz" lIns="91440" tIns="45720" rIns="91440" bIns="45720" rtlCol="0" anchor="t">
            <a:normAutofit/>
          </a:bodyPr>
          <a:lstStyle/>
          <a:p>
            <a:pPr algn="r"/>
            <a:r>
              <a:rPr lang="en-US" dirty="0">
                <a:solidFill>
                  <a:srgbClr val="00B0F0"/>
                </a:solidFill>
              </a:rPr>
              <a:t>What’s new</a:t>
            </a:r>
            <a:r>
              <a:rPr lang="en-US" dirty="0">
                <a:solidFill>
                  <a:srgbClr val="FFFF00"/>
                </a:solidFill>
              </a:rPr>
              <a:t>..?</a:t>
            </a:r>
          </a:p>
        </p:txBody>
      </p:sp>
      <p:cxnSp>
        <p:nvCxnSpPr>
          <p:cNvPr id="77" name="Straight Connector 76">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FDD26D1-2A94-484D-A48A-27D6CD1D96D6}"/>
              </a:ext>
            </a:extLst>
          </p:cNvPr>
          <p:cNvPicPr>
            <a:picLocks noChangeAspect="1"/>
          </p:cNvPicPr>
          <p:nvPr/>
        </p:nvPicPr>
        <p:blipFill>
          <a:blip r:embed="rId3"/>
          <a:stretch>
            <a:fillRect/>
          </a:stretch>
        </p:blipFill>
        <p:spPr>
          <a:xfrm rot="1405983">
            <a:off x="7288387" y="1117568"/>
            <a:ext cx="2033864" cy="2675049"/>
          </a:xfrm>
          <a:prstGeom prst="rect">
            <a:avLst/>
          </a:prstGeom>
          <a:ln w="12700">
            <a:solidFill>
              <a:srgbClr val="FFFF00"/>
            </a:solidFill>
          </a:ln>
        </p:spPr>
      </p:pic>
      <p:pic>
        <p:nvPicPr>
          <p:cNvPr id="12" name="Picture 11">
            <a:extLst>
              <a:ext uri="{FF2B5EF4-FFF2-40B4-BE49-F238E27FC236}">
                <a16:creationId xmlns:a16="http://schemas.microsoft.com/office/drawing/2014/main" id="{D52E93FD-481D-40CA-B27F-FEBBB1340013}"/>
              </a:ext>
            </a:extLst>
          </p:cNvPr>
          <p:cNvPicPr>
            <a:picLocks noChangeAspect="1"/>
          </p:cNvPicPr>
          <p:nvPr/>
        </p:nvPicPr>
        <p:blipFill>
          <a:blip r:embed="rId4"/>
          <a:stretch>
            <a:fillRect/>
          </a:stretch>
        </p:blipFill>
        <p:spPr>
          <a:xfrm rot="20843898">
            <a:off x="2009361" y="821196"/>
            <a:ext cx="2006289" cy="2675052"/>
          </a:xfrm>
          <a:prstGeom prst="rect">
            <a:avLst/>
          </a:prstGeom>
          <a:ln w="12700">
            <a:solidFill>
              <a:srgbClr val="FFFF00"/>
            </a:solidFill>
          </a:ln>
        </p:spPr>
      </p:pic>
      <p:pic>
        <p:nvPicPr>
          <p:cNvPr id="16" name="Picture 15">
            <a:extLst>
              <a:ext uri="{FF2B5EF4-FFF2-40B4-BE49-F238E27FC236}">
                <a16:creationId xmlns:a16="http://schemas.microsoft.com/office/drawing/2014/main" id="{BCEBF2CE-504E-44CF-8719-57AB8D679574}"/>
              </a:ext>
            </a:extLst>
          </p:cNvPr>
          <p:cNvPicPr>
            <a:picLocks noChangeAspect="1"/>
          </p:cNvPicPr>
          <p:nvPr/>
        </p:nvPicPr>
        <p:blipFill>
          <a:blip r:embed="rId5"/>
          <a:stretch>
            <a:fillRect/>
          </a:stretch>
        </p:blipFill>
        <p:spPr>
          <a:xfrm rot="727689">
            <a:off x="1093996" y="3298174"/>
            <a:ext cx="2033867" cy="2742214"/>
          </a:xfrm>
          <a:prstGeom prst="rect">
            <a:avLst/>
          </a:prstGeom>
          <a:ln w="12700">
            <a:solidFill>
              <a:srgbClr val="FFFF00"/>
            </a:solidFill>
          </a:ln>
        </p:spPr>
      </p:pic>
      <p:pic>
        <p:nvPicPr>
          <p:cNvPr id="23" name="Picture 22">
            <a:extLst>
              <a:ext uri="{FF2B5EF4-FFF2-40B4-BE49-F238E27FC236}">
                <a16:creationId xmlns:a16="http://schemas.microsoft.com/office/drawing/2014/main" id="{09DD3B45-1157-4E65-8BA1-A0CBC4D07ADE}"/>
              </a:ext>
            </a:extLst>
          </p:cNvPr>
          <p:cNvPicPr>
            <a:picLocks noChangeAspect="1"/>
          </p:cNvPicPr>
          <p:nvPr/>
        </p:nvPicPr>
        <p:blipFill>
          <a:blip r:embed="rId6"/>
          <a:stretch>
            <a:fillRect/>
          </a:stretch>
        </p:blipFill>
        <p:spPr>
          <a:xfrm>
            <a:off x="3265889" y="3338143"/>
            <a:ext cx="1995006" cy="2662277"/>
          </a:xfrm>
          <a:prstGeom prst="rect">
            <a:avLst/>
          </a:prstGeom>
          <a:ln w="12700">
            <a:solidFill>
              <a:srgbClr val="FFFF00"/>
            </a:solidFill>
          </a:ln>
        </p:spPr>
      </p:pic>
      <p:pic>
        <p:nvPicPr>
          <p:cNvPr id="25" name="Picture 24">
            <a:extLst>
              <a:ext uri="{FF2B5EF4-FFF2-40B4-BE49-F238E27FC236}">
                <a16:creationId xmlns:a16="http://schemas.microsoft.com/office/drawing/2014/main" id="{C74EB860-648C-4533-9C8F-C46CB0261480}"/>
              </a:ext>
            </a:extLst>
          </p:cNvPr>
          <p:cNvPicPr>
            <a:picLocks noChangeAspect="1"/>
          </p:cNvPicPr>
          <p:nvPr/>
        </p:nvPicPr>
        <p:blipFill>
          <a:blip r:embed="rId7"/>
          <a:stretch>
            <a:fillRect/>
          </a:stretch>
        </p:blipFill>
        <p:spPr>
          <a:xfrm rot="20522345">
            <a:off x="9230731" y="2563661"/>
            <a:ext cx="2018950" cy="2662276"/>
          </a:xfrm>
          <a:prstGeom prst="rect">
            <a:avLst/>
          </a:prstGeom>
          <a:ln w="12700">
            <a:solidFill>
              <a:srgbClr val="FFFF00"/>
            </a:solidFill>
          </a:ln>
        </p:spPr>
      </p:pic>
      <p:pic>
        <p:nvPicPr>
          <p:cNvPr id="29" name="Picture 28">
            <a:extLst>
              <a:ext uri="{FF2B5EF4-FFF2-40B4-BE49-F238E27FC236}">
                <a16:creationId xmlns:a16="http://schemas.microsoft.com/office/drawing/2014/main" id="{DE1F99F8-ADF2-4036-8296-A5DB7C29DB5A}"/>
              </a:ext>
            </a:extLst>
          </p:cNvPr>
          <p:cNvPicPr>
            <a:picLocks noChangeAspect="1"/>
          </p:cNvPicPr>
          <p:nvPr/>
        </p:nvPicPr>
        <p:blipFill>
          <a:blip r:embed="rId8"/>
          <a:stretch>
            <a:fillRect/>
          </a:stretch>
        </p:blipFill>
        <p:spPr>
          <a:xfrm>
            <a:off x="7430479" y="3682886"/>
            <a:ext cx="1974578" cy="2662276"/>
          </a:xfrm>
          <a:prstGeom prst="rect">
            <a:avLst/>
          </a:prstGeom>
          <a:ln w="12700">
            <a:solidFill>
              <a:srgbClr val="FFFF00"/>
            </a:solidFill>
          </a:ln>
        </p:spPr>
      </p:pic>
    </p:spTree>
    <p:extLst>
      <p:ext uri="{BB962C8B-B14F-4D97-AF65-F5344CB8AC3E}">
        <p14:creationId xmlns:p14="http://schemas.microsoft.com/office/powerpoint/2010/main" val="338935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5" name="Straight Connector 36">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useBgFill="1">
        <p:nvSpPr>
          <p:cNvPr id="46" name="Rectangle 3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4" descr="Shopping cart">
            <a:extLst>
              <a:ext uri="{FF2B5EF4-FFF2-40B4-BE49-F238E27FC236}">
                <a16:creationId xmlns:a16="http://schemas.microsoft.com/office/drawing/2014/main" id="{44FA99E9-2FA0-8E37-CD4E-B9C31CBF922F}"/>
              </a:ext>
            </a:extLst>
          </p:cNvPr>
          <p:cNvPicPr>
            <a:picLocks noChangeAspect="1"/>
          </p:cNvPicPr>
          <p:nvPr/>
        </p:nvPicPr>
        <p:blipFill rotWithShape="1">
          <a:blip r:embed="rId2"/>
          <a:srcRect t="13793"/>
          <a:stretch/>
        </p:blipFill>
        <p:spPr>
          <a:xfrm>
            <a:off x="0" y="-1"/>
            <a:ext cx="12191979" cy="6857990"/>
          </a:xfrm>
          <a:prstGeom prst="rect">
            <a:avLst/>
          </a:prstGeom>
        </p:spPr>
      </p:pic>
      <p:sp>
        <p:nvSpPr>
          <p:cNvPr id="47" name="Rectangle 40">
            <a:extLst>
              <a:ext uri="{FF2B5EF4-FFF2-40B4-BE49-F238E27FC236}">
                <a16:creationId xmlns:a16="http://schemas.microsoft.com/office/drawing/2014/main" id="{122AB34F-E75C-451A-8410-05B6C249E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C8A30-339A-4FEF-9CD9-BE327A65C010}"/>
              </a:ext>
            </a:extLst>
          </p:cNvPr>
          <p:cNvSpPr>
            <a:spLocks noGrp="1"/>
          </p:cNvSpPr>
          <p:nvPr>
            <p:ph type="title"/>
          </p:nvPr>
        </p:nvSpPr>
        <p:spPr>
          <a:xfrm>
            <a:off x="5691944" y="2325059"/>
            <a:ext cx="6082801" cy="1432206"/>
          </a:xfrm>
        </p:spPr>
        <p:txBody>
          <a:bodyPr vert="horz" lIns="91440" tIns="45720" rIns="91440" bIns="45720" rtlCol="0" anchor="t">
            <a:normAutofit fontScale="90000"/>
          </a:bodyPr>
          <a:lstStyle/>
          <a:p>
            <a:pPr algn="r"/>
            <a:r>
              <a:rPr lang="en-US" sz="8800" b="1" u="sng" dirty="0">
                <a:solidFill>
                  <a:schemeClr val="bg1"/>
                </a:solidFill>
                <a:effectLst>
                  <a:outerShdw blurRad="50800" dist="38100" dir="2700000" algn="tl" rotWithShape="0">
                    <a:prstClr val="black">
                      <a:alpha val="40000"/>
                    </a:prstClr>
                  </a:outerShdw>
                </a:effectLst>
              </a:rPr>
              <a:t>Thank You !</a:t>
            </a:r>
          </a:p>
        </p:txBody>
      </p:sp>
      <p:cxnSp>
        <p:nvCxnSpPr>
          <p:cNvPr id="48" name="Straight Connector 42">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7" name="Picture 26" descr="Logo&#10;&#10;Description automatically generated">
            <a:extLst>
              <a:ext uri="{FF2B5EF4-FFF2-40B4-BE49-F238E27FC236}">
                <a16:creationId xmlns:a16="http://schemas.microsoft.com/office/drawing/2014/main" id="{D4DC3BB3-5A44-43D6-984E-EA6F1F51E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745" y="1894017"/>
            <a:ext cx="3275919" cy="862084"/>
          </a:xfrm>
          <a:prstGeom prst="rect">
            <a:avLst/>
          </a:prstGeom>
        </p:spPr>
      </p:pic>
      <p:sp>
        <p:nvSpPr>
          <p:cNvPr id="4" name="TextBox 3">
            <a:extLst>
              <a:ext uri="{FF2B5EF4-FFF2-40B4-BE49-F238E27FC236}">
                <a16:creationId xmlns:a16="http://schemas.microsoft.com/office/drawing/2014/main" id="{29610501-A641-4982-9574-77D88C47F302}"/>
              </a:ext>
            </a:extLst>
          </p:cNvPr>
          <p:cNvSpPr txBox="1"/>
          <p:nvPr/>
        </p:nvSpPr>
        <p:spPr>
          <a:xfrm>
            <a:off x="9391147" y="6181704"/>
            <a:ext cx="2800853" cy="369332"/>
          </a:xfrm>
          <a:prstGeom prst="rect">
            <a:avLst/>
          </a:prstGeom>
          <a:noFill/>
        </p:spPr>
        <p:txBody>
          <a:bodyPr wrap="square" rtlCol="0">
            <a:spAutoFit/>
          </a:bodyPr>
          <a:lstStyle/>
          <a:p>
            <a:pPr marL="285750" indent="-285750">
              <a:buFontTx/>
              <a:buChar char="-"/>
            </a:pPr>
            <a:r>
              <a:rPr lang="en-US" b="1" i="1" dirty="0">
                <a:solidFill>
                  <a:schemeClr val="bg1"/>
                </a:solidFill>
                <a:effectLst>
                  <a:outerShdw blurRad="50800" dist="38100" dir="2700000" algn="tl" rotWithShape="0">
                    <a:prstClr val="black">
                      <a:alpha val="40000"/>
                    </a:prstClr>
                  </a:outerShdw>
                </a:effectLst>
              </a:rPr>
              <a:t>Karthick Sharan</a:t>
            </a:r>
          </a:p>
        </p:txBody>
      </p:sp>
    </p:spTree>
    <p:extLst>
      <p:ext uri="{BB962C8B-B14F-4D97-AF65-F5344CB8AC3E}">
        <p14:creationId xmlns:p14="http://schemas.microsoft.com/office/powerpoint/2010/main" val="1194246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ws of shopping trolleys">
            <a:extLst>
              <a:ext uri="{FF2B5EF4-FFF2-40B4-BE49-F238E27FC236}">
                <a16:creationId xmlns:a16="http://schemas.microsoft.com/office/drawing/2014/main" id="{8BDF524C-BA2A-9AD3-1E2B-7D537ED77069}"/>
              </a:ext>
            </a:extLst>
          </p:cNvPr>
          <p:cNvPicPr>
            <a:picLocks noChangeAspect="1"/>
          </p:cNvPicPr>
          <p:nvPr/>
        </p:nvPicPr>
        <p:blipFill rotWithShape="1">
          <a:blip r:embed="rId2"/>
          <a:srcRect t="12642" b="5540"/>
          <a:stretch/>
        </p:blipFill>
        <p:spPr>
          <a:xfrm>
            <a:off x="21" y="9427"/>
            <a:ext cx="12191979" cy="6857990"/>
          </a:xfrm>
          <a:prstGeom prst="rect">
            <a:avLst/>
          </a:prstGeom>
        </p:spPr>
      </p:pic>
      <p:sp>
        <p:nvSpPr>
          <p:cNvPr id="13" name="Rectangle 12">
            <a:extLst>
              <a:ext uri="{FF2B5EF4-FFF2-40B4-BE49-F238E27FC236}">
                <a16:creationId xmlns:a16="http://schemas.microsoft.com/office/drawing/2014/main" id="{0AF66B7C-69F6-439C-A508-14C94AF6B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61948" y="0"/>
            <a:ext cx="7230052"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CE283E-F1C3-44EA-9D10-F6B449B325F5}"/>
              </a:ext>
            </a:extLst>
          </p:cNvPr>
          <p:cNvSpPr>
            <a:spLocks noGrp="1"/>
          </p:cNvSpPr>
          <p:nvPr>
            <p:ph type="title"/>
          </p:nvPr>
        </p:nvSpPr>
        <p:spPr>
          <a:xfrm>
            <a:off x="6931390" y="282860"/>
            <a:ext cx="4892948" cy="3427867"/>
          </a:xfrm>
        </p:spPr>
        <p:txBody>
          <a:bodyPr vert="horz" lIns="91440" tIns="45720" rIns="91440" bIns="45720" rtlCol="0" anchor="t">
            <a:normAutofit/>
          </a:bodyPr>
          <a:lstStyle/>
          <a:p>
            <a:pPr algn="r"/>
            <a:r>
              <a:rPr lang="en-US" b="1" dirty="0">
                <a:solidFill>
                  <a:srgbClr val="FFFF00"/>
                </a:solidFill>
              </a:rPr>
              <a:t>About Walmart</a:t>
            </a:r>
          </a:p>
        </p:txBody>
      </p:sp>
      <p:cxnSp>
        <p:nvCxnSpPr>
          <p:cNvPr id="15" name="Straight Connector 14">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4861206"/>
            <a:ext cx="978862"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aphicFrame>
        <p:nvGraphicFramePr>
          <p:cNvPr id="4" name="Table 5">
            <a:extLst>
              <a:ext uri="{FF2B5EF4-FFF2-40B4-BE49-F238E27FC236}">
                <a16:creationId xmlns:a16="http://schemas.microsoft.com/office/drawing/2014/main" id="{10572293-B4C0-43A7-9FE8-6C8BDE25F97C}"/>
              </a:ext>
            </a:extLst>
          </p:cNvPr>
          <p:cNvGraphicFramePr>
            <a:graphicFrameLocks noGrp="1"/>
          </p:cNvGraphicFramePr>
          <p:nvPr>
            <p:extLst>
              <p:ext uri="{D42A27DB-BD31-4B8C-83A1-F6EECF244321}">
                <p14:modId xmlns:p14="http://schemas.microsoft.com/office/powerpoint/2010/main" val="3559610712"/>
              </p:ext>
            </p:extLst>
          </p:nvPr>
        </p:nvGraphicFramePr>
        <p:xfrm>
          <a:off x="367662" y="1104442"/>
          <a:ext cx="11456676" cy="3106608"/>
        </p:xfrm>
        <a:graphic>
          <a:graphicData uri="http://schemas.openxmlformats.org/drawingml/2006/table">
            <a:tbl>
              <a:tblPr bandRow="1">
                <a:tableStyleId>{306799F8-075E-4A3A-A7F6-7FBC6576F1A4}</a:tableStyleId>
              </a:tblPr>
              <a:tblGrid>
                <a:gridCol w="5728338">
                  <a:extLst>
                    <a:ext uri="{9D8B030D-6E8A-4147-A177-3AD203B41FA5}">
                      <a16:colId xmlns:a16="http://schemas.microsoft.com/office/drawing/2014/main" val="706350184"/>
                    </a:ext>
                  </a:extLst>
                </a:gridCol>
                <a:gridCol w="5728338">
                  <a:extLst>
                    <a:ext uri="{9D8B030D-6E8A-4147-A177-3AD203B41FA5}">
                      <a16:colId xmlns:a16="http://schemas.microsoft.com/office/drawing/2014/main" val="1631401361"/>
                    </a:ext>
                  </a:extLst>
                </a:gridCol>
              </a:tblGrid>
              <a:tr h="388326">
                <a:tc>
                  <a:txBody>
                    <a:bodyPr/>
                    <a:lstStyle/>
                    <a:p>
                      <a:r>
                        <a:rPr lang="en-US" dirty="0"/>
                        <a:t>Founded</a:t>
                      </a:r>
                    </a:p>
                  </a:txBody>
                  <a:tcPr/>
                </a:tc>
                <a:tc>
                  <a:txBody>
                    <a:bodyPr/>
                    <a:lstStyle/>
                    <a:p>
                      <a:r>
                        <a:rPr lang="en-US" dirty="0"/>
                        <a:t>1962</a:t>
                      </a:r>
                    </a:p>
                  </a:txBody>
                  <a:tcPr/>
                </a:tc>
                <a:extLst>
                  <a:ext uri="{0D108BD9-81ED-4DB2-BD59-A6C34878D82A}">
                    <a16:rowId xmlns:a16="http://schemas.microsoft.com/office/drawing/2014/main" val="3731335504"/>
                  </a:ext>
                </a:extLst>
              </a:tr>
              <a:tr h="388326">
                <a:tc>
                  <a:txBody>
                    <a:bodyPr/>
                    <a:lstStyle/>
                    <a:p>
                      <a:r>
                        <a:rPr lang="en-US" dirty="0"/>
                        <a:t>Founder</a:t>
                      </a:r>
                    </a:p>
                  </a:txBody>
                  <a:tcPr/>
                </a:tc>
                <a:tc>
                  <a:txBody>
                    <a:bodyPr/>
                    <a:lstStyle/>
                    <a:p>
                      <a:r>
                        <a:rPr lang="en-US" dirty="0"/>
                        <a:t>Sam Walton</a:t>
                      </a:r>
                    </a:p>
                  </a:txBody>
                  <a:tcPr/>
                </a:tc>
                <a:extLst>
                  <a:ext uri="{0D108BD9-81ED-4DB2-BD59-A6C34878D82A}">
                    <a16:rowId xmlns:a16="http://schemas.microsoft.com/office/drawing/2014/main" val="2762587390"/>
                  </a:ext>
                </a:extLst>
              </a:tr>
              <a:tr h="388326">
                <a:tc>
                  <a:txBody>
                    <a:bodyPr/>
                    <a:lstStyle/>
                    <a:p>
                      <a:r>
                        <a:rPr lang="en-US" dirty="0"/>
                        <a:t>Industry</a:t>
                      </a:r>
                    </a:p>
                  </a:txBody>
                  <a:tcPr/>
                </a:tc>
                <a:tc>
                  <a:txBody>
                    <a:bodyPr/>
                    <a:lstStyle/>
                    <a:p>
                      <a:r>
                        <a:rPr lang="en-US" dirty="0"/>
                        <a:t>Retail</a:t>
                      </a:r>
                    </a:p>
                  </a:txBody>
                  <a:tcPr/>
                </a:tc>
                <a:extLst>
                  <a:ext uri="{0D108BD9-81ED-4DB2-BD59-A6C34878D82A}">
                    <a16:rowId xmlns:a16="http://schemas.microsoft.com/office/drawing/2014/main" val="4077331931"/>
                  </a:ext>
                </a:extLst>
              </a:tr>
              <a:tr h="388326">
                <a:tc>
                  <a:txBody>
                    <a:bodyPr/>
                    <a:lstStyle/>
                    <a:p>
                      <a:r>
                        <a:rPr lang="en-US" dirty="0"/>
                        <a:t>Number of Stores/locations</a:t>
                      </a:r>
                    </a:p>
                  </a:txBody>
                  <a:tcPr/>
                </a:tc>
                <a:tc>
                  <a:txBody>
                    <a:bodyPr/>
                    <a:lstStyle/>
                    <a:p>
                      <a:r>
                        <a:rPr lang="en-US" dirty="0"/>
                        <a:t>10,585 stores (2022)</a:t>
                      </a:r>
                    </a:p>
                  </a:txBody>
                  <a:tcPr/>
                </a:tc>
                <a:extLst>
                  <a:ext uri="{0D108BD9-81ED-4DB2-BD59-A6C34878D82A}">
                    <a16:rowId xmlns:a16="http://schemas.microsoft.com/office/drawing/2014/main" val="3688309695"/>
                  </a:ext>
                </a:extLst>
              </a:tr>
              <a:tr h="388326">
                <a:tc>
                  <a:txBody>
                    <a:bodyPr/>
                    <a:lstStyle/>
                    <a:p>
                      <a:r>
                        <a:rPr lang="en-US" dirty="0"/>
                        <a:t>Number of Countries operating in</a:t>
                      </a:r>
                    </a:p>
                  </a:txBody>
                  <a:tcPr/>
                </a:tc>
                <a:tc>
                  <a:txBody>
                    <a:bodyPr/>
                    <a:lstStyle/>
                    <a:p>
                      <a:r>
                        <a:rPr lang="en-US" dirty="0"/>
                        <a:t>24</a:t>
                      </a:r>
                    </a:p>
                  </a:txBody>
                  <a:tcPr/>
                </a:tc>
                <a:extLst>
                  <a:ext uri="{0D108BD9-81ED-4DB2-BD59-A6C34878D82A}">
                    <a16:rowId xmlns:a16="http://schemas.microsoft.com/office/drawing/2014/main" val="785967191"/>
                  </a:ext>
                </a:extLst>
              </a:tr>
              <a:tr h="388326">
                <a:tc>
                  <a:txBody>
                    <a:bodyPr/>
                    <a:lstStyle/>
                    <a:p>
                      <a:r>
                        <a:rPr lang="en-US" dirty="0"/>
                        <a:t>Net Revenue</a:t>
                      </a:r>
                    </a:p>
                  </a:txBody>
                  <a:tcPr/>
                </a:tc>
                <a:tc>
                  <a:txBody>
                    <a:bodyPr/>
                    <a:lstStyle/>
                    <a:p>
                      <a:r>
                        <a:rPr lang="en-US" dirty="0"/>
                        <a:t>USD $ 572.75 billion (2022)</a:t>
                      </a:r>
                    </a:p>
                  </a:txBody>
                  <a:tcPr/>
                </a:tc>
                <a:extLst>
                  <a:ext uri="{0D108BD9-81ED-4DB2-BD59-A6C34878D82A}">
                    <a16:rowId xmlns:a16="http://schemas.microsoft.com/office/drawing/2014/main" val="2661599818"/>
                  </a:ext>
                </a:extLst>
              </a:tr>
              <a:tr h="388326">
                <a:tc>
                  <a:txBody>
                    <a:bodyPr/>
                    <a:lstStyle/>
                    <a:p>
                      <a:r>
                        <a:rPr lang="en-US" dirty="0"/>
                        <a:t>Net Income</a:t>
                      </a:r>
                    </a:p>
                  </a:txBody>
                  <a:tcPr/>
                </a:tc>
                <a:tc>
                  <a:txBody>
                    <a:bodyPr/>
                    <a:lstStyle/>
                    <a:p>
                      <a:r>
                        <a:rPr lang="en-US" dirty="0"/>
                        <a:t>USD $ 13.673 billion (2022)</a:t>
                      </a:r>
                    </a:p>
                  </a:txBody>
                  <a:tcPr/>
                </a:tc>
                <a:extLst>
                  <a:ext uri="{0D108BD9-81ED-4DB2-BD59-A6C34878D82A}">
                    <a16:rowId xmlns:a16="http://schemas.microsoft.com/office/drawing/2014/main" val="502322722"/>
                  </a:ext>
                </a:extLst>
              </a:tr>
              <a:tr h="388326">
                <a:tc>
                  <a:txBody>
                    <a:bodyPr/>
                    <a:lstStyle/>
                    <a:p>
                      <a:r>
                        <a:rPr lang="en-US" dirty="0"/>
                        <a:t>Employee</a:t>
                      </a:r>
                    </a:p>
                  </a:txBody>
                  <a:tcPr/>
                </a:tc>
                <a:tc>
                  <a:txBody>
                    <a:bodyPr/>
                    <a:lstStyle/>
                    <a:p>
                      <a:r>
                        <a:rPr lang="en-US" dirty="0"/>
                        <a:t>2.3 million</a:t>
                      </a:r>
                    </a:p>
                  </a:txBody>
                  <a:tcPr/>
                </a:tc>
                <a:extLst>
                  <a:ext uri="{0D108BD9-81ED-4DB2-BD59-A6C34878D82A}">
                    <a16:rowId xmlns:a16="http://schemas.microsoft.com/office/drawing/2014/main" val="371234710"/>
                  </a:ext>
                </a:extLst>
              </a:tr>
            </a:tbl>
          </a:graphicData>
        </a:graphic>
      </p:graphicFrame>
      <p:pic>
        <p:nvPicPr>
          <p:cNvPr id="8" name="Picture 7" descr="Logo&#10;&#10;Description automatically generated">
            <a:extLst>
              <a:ext uri="{FF2B5EF4-FFF2-40B4-BE49-F238E27FC236}">
                <a16:creationId xmlns:a16="http://schemas.microsoft.com/office/drawing/2014/main" id="{F1D26DAB-F8EE-4AC0-B5DC-198054AE6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797" y="143132"/>
            <a:ext cx="3193908" cy="840502"/>
          </a:xfrm>
          <a:prstGeom prst="rect">
            <a:avLst/>
          </a:prstGeom>
        </p:spPr>
      </p:pic>
      <p:sp>
        <p:nvSpPr>
          <p:cNvPr id="10" name="TextBox 9">
            <a:extLst>
              <a:ext uri="{FF2B5EF4-FFF2-40B4-BE49-F238E27FC236}">
                <a16:creationId xmlns:a16="http://schemas.microsoft.com/office/drawing/2014/main" id="{1CCAB18E-7A30-40F9-A381-09B5548866A5}"/>
              </a:ext>
            </a:extLst>
          </p:cNvPr>
          <p:cNvSpPr txBox="1"/>
          <p:nvPr/>
        </p:nvSpPr>
        <p:spPr>
          <a:xfrm flipH="1">
            <a:off x="687258" y="5032632"/>
            <a:ext cx="10513647" cy="138499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nSpc>
                <a:spcPct val="150000"/>
              </a:lnSpc>
            </a:pPr>
            <a:r>
              <a:rPr lang="en-US" sz="2000" b="1" i="1" dirty="0">
                <a:solidFill>
                  <a:srgbClr val="FFFF00"/>
                </a:solidFill>
              </a:rPr>
              <a:t>Fun Fact about Walmart:</a:t>
            </a:r>
          </a:p>
          <a:p>
            <a:pPr marL="285750" indent="-285750">
              <a:buFont typeface="Arial" panose="020B0604020202020204" pitchFamily="34" charset="0"/>
              <a:buChar char="•"/>
            </a:pPr>
            <a:r>
              <a:rPr lang="en-US" b="1" i="1" dirty="0">
                <a:solidFill>
                  <a:srgbClr val="FFFF00"/>
                </a:solidFill>
              </a:rPr>
              <a:t>Average Profit - $ 1.8 million per hour.</a:t>
            </a:r>
          </a:p>
          <a:p>
            <a:pPr marL="285750" indent="-285750">
              <a:buFont typeface="Arial" panose="020B0604020202020204" pitchFamily="34" charset="0"/>
              <a:buChar char="•"/>
            </a:pPr>
            <a:r>
              <a:rPr lang="en-US" b="1" i="1" dirty="0">
                <a:solidFill>
                  <a:srgbClr val="FFFF00"/>
                </a:solidFill>
              </a:rPr>
              <a:t>On average around 37 million people visit Walmart stores each day!! (2020)</a:t>
            </a:r>
          </a:p>
          <a:p>
            <a:pPr marL="285750" indent="-285750">
              <a:buFont typeface="Arial" panose="020B0604020202020204" pitchFamily="34" charset="0"/>
              <a:buChar char="•"/>
            </a:pPr>
            <a:r>
              <a:rPr lang="en-US" b="1" i="1" dirty="0">
                <a:solidFill>
                  <a:srgbClr val="FFFF00"/>
                </a:solidFill>
              </a:rPr>
              <a:t>90% of Americans live within 15 minutes of a Store.</a:t>
            </a:r>
          </a:p>
        </p:txBody>
      </p:sp>
    </p:spTree>
    <p:extLst>
      <p:ext uri="{BB962C8B-B14F-4D97-AF65-F5344CB8AC3E}">
        <p14:creationId xmlns:p14="http://schemas.microsoft.com/office/powerpoint/2010/main" val="2379182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4F549C5-B5B6-4898-8630-053866568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beverage, soft drink, clipart&#10;&#10;Description automatically generated">
            <a:extLst>
              <a:ext uri="{FF2B5EF4-FFF2-40B4-BE49-F238E27FC236}">
                <a16:creationId xmlns:a16="http://schemas.microsoft.com/office/drawing/2014/main" id="{A04ABF2E-1233-4CD6-A699-7244DC173A87}"/>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r="3112"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8050CDF2-63D2-4108-A7A6-BAC636927F64}"/>
              </a:ext>
            </a:extLst>
          </p:cNvPr>
          <p:cNvSpPr>
            <a:spLocks noGrp="1"/>
          </p:cNvSpPr>
          <p:nvPr>
            <p:ph type="title"/>
          </p:nvPr>
        </p:nvSpPr>
        <p:spPr>
          <a:xfrm>
            <a:off x="914401" y="1371600"/>
            <a:ext cx="4532128" cy="3607591"/>
          </a:xfrm>
        </p:spPr>
        <p:txBody>
          <a:bodyPr>
            <a:normAutofit/>
          </a:bodyPr>
          <a:lstStyle/>
          <a:p>
            <a:r>
              <a:rPr lang="en-US" b="1" dirty="0">
                <a:solidFill>
                  <a:srgbClr val="FFFF00"/>
                </a:solidFill>
              </a:rPr>
              <a:t>Target Market</a:t>
            </a:r>
          </a:p>
        </p:txBody>
      </p:sp>
      <p:cxnSp>
        <p:nvCxnSpPr>
          <p:cNvPr id="29" name="Straight Connector 28">
            <a:extLst>
              <a:ext uri="{FF2B5EF4-FFF2-40B4-BE49-F238E27FC236}">
                <a16:creationId xmlns:a16="http://schemas.microsoft.com/office/drawing/2014/main" id="{FF43DFA6-AAD3-45D1-9463-5131054B32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59F66A-5EE9-4325-91D5-78805F62E9D8}"/>
              </a:ext>
            </a:extLst>
          </p:cNvPr>
          <p:cNvSpPr>
            <a:spLocks noGrp="1"/>
          </p:cNvSpPr>
          <p:nvPr>
            <p:ph idx="1"/>
          </p:nvPr>
        </p:nvSpPr>
        <p:spPr>
          <a:xfrm>
            <a:off x="6096000" y="1219200"/>
            <a:ext cx="5606953" cy="4419600"/>
          </a:xfrm>
        </p:spPr>
        <p:txBody>
          <a:bodyPr>
            <a:normAutofit fontScale="92500"/>
          </a:bodyPr>
          <a:lstStyle/>
          <a:p>
            <a:pPr marL="0" indent="0">
              <a:buNone/>
            </a:pPr>
            <a:r>
              <a:rPr lang="en-US" sz="2600" b="1" dirty="0">
                <a:solidFill>
                  <a:srgbClr val="FFFFFF"/>
                </a:solidFill>
              </a:rPr>
              <a:t>Walmart’s targeted Demographics:</a:t>
            </a:r>
          </a:p>
          <a:p>
            <a:pPr marL="605790" lvl="2" indent="-285750"/>
            <a:r>
              <a:rPr lang="en-US" sz="1900" b="1" dirty="0">
                <a:solidFill>
                  <a:srgbClr val="FFFFFF"/>
                </a:solidFill>
              </a:rPr>
              <a:t>Modest income families who want a one-stop solution</a:t>
            </a:r>
          </a:p>
          <a:p>
            <a:pPr marL="605790" lvl="2" indent="-285750"/>
            <a:r>
              <a:rPr lang="en-US" sz="1900" b="1" dirty="0">
                <a:solidFill>
                  <a:srgbClr val="FFFFFF"/>
                </a:solidFill>
              </a:rPr>
              <a:t>Shoppers interested in prices</a:t>
            </a:r>
          </a:p>
          <a:p>
            <a:pPr marL="605790" lvl="2" indent="-285750"/>
            <a:r>
              <a:rPr lang="en-US" sz="1900" b="1" dirty="0">
                <a:solidFill>
                  <a:srgbClr val="FFFFFF"/>
                </a:solidFill>
              </a:rPr>
              <a:t>Largest % of shoppers : age 24-45</a:t>
            </a:r>
          </a:p>
          <a:p>
            <a:pPr marL="320040" lvl="2" indent="0">
              <a:buNone/>
            </a:pPr>
            <a:endParaRPr lang="en-US" sz="1900" b="1" dirty="0">
              <a:solidFill>
                <a:srgbClr val="FFFFFF"/>
              </a:solidFill>
            </a:endParaRPr>
          </a:p>
          <a:p>
            <a:pPr marL="320040" lvl="2" indent="0">
              <a:buNone/>
            </a:pPr>
            <a:endParaRPr lang="en-US" sz="1900" b="1" dirty="0">
              <a:solidFill>
                <a:srgbClr val="FFFFFF"/>
              </a:solidFill>
            </a:endParaRPr>
          </a:p>
          <a:p>
            <a:pPr marL="45720" lvl="1"/>
            <a:r>
              <a:rPr lang="en-US" sz="2200" b="1" dirty="0">
                <a:solidFill>
                  <a:srgbClr val="FFFFFF"/>
                </a:solidFill>
              </a:rPr>
              <a:t>Shift in customer base over the past few years:</a:t>
            </a:r>
          </a:p>
          <a:p>
            <a:pPr marL="594360" lvl="4"/>
            <a:r>
              <a:rPr lang="en-US" sz="1700" b="1" dirty="0">
                <a:solidFill>
                  <a:srgbClr val="FFFFFF"/>
                </a:solidFill>
              </a:rPr>
              <a:t>Online Shopping (79% increase due to Pandemic)</a:t>
            </a:r>
          </a:p>
          <a:p>
            <a:pPr marL="594360" lvl="4"/>
            <a:r>
              <a:rPr lang="en-US" sz="1700" b="1" dirty="0">
                <a:solidFill>
                  <a:srgbClr val="FFFFFF"/>
                </a:solidFill>
              </a:rPr>
              <a:t>Gen-Z coming of age</a:t>
            </a:r>
          </a:p>
          <a:p>
            <a:pPr marL="0" indent="0">
              <a:buNone/>
            </a:pPr>
            <a:r>
              <a:rPr lang="en-US" dirty="0">
                <a:solidFill>
                  <a:srgbClr val="FFFFFF"/>
                </a:solidFill>
              </a:rPr>
              <a:t> </a:t>
            </a:r>
          </a:p>
        </p:txBody>
      </p:sp>
    </p:spTree>
    <p:extLst>
      <p:ext uri="{BB962C8B-B14F-4D97-AF65-F5344CB8AC3E}">
        <p14:creationId xmlns:p14="http://schemas.microsoft.com/office/powerpoint/2010/main" val="2943320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7B6F9-8824-4918-B56A-A1D5015D511C}"/>
              </a:ext>
            </a:extLst>
          </p:cNvPr>
          <p:cNvSpPr>
            <a:spLocks noGrp="1"/>
          </p:cNvSpPr>
          <p:nvPr>
            <p:ph type="title"/>
          </p:nvPr>
        </p:nvSpPr>
        <p:spPr>
          <a:xfrm>
            <a:off x="858388" y="233613"/>
            <a:ext cx="9496425" cy="876300"/>
          </a:xfrm>
        </p:spPr>
        <p:txBody>
          <a:bodyPr/>
          <a:lstStyle/>
          <a:p>
            <a:r>
              <a:rPr lang="en-US" dirty="0">
                <a:solidFill>
                  <a:srgbClr val="0070C0"/>
                </a:solidFill>
              </a:rPr>
              <a:t>Walmart as a Company</a:t>
            </a:r>
          </a:p>
        </p:txBody>
      </p:sp>
      <p:pic>
        <p:nvPicPr>
          <p:cNvPr id="5" name="Content Placeholder 4" descr="Timeline&#10;&#10;Description automatically generated">
            <a:extLst>
              <a:ext uri="{FF2B5EF4-FFF2-40B4-BE49-F238E27FC236}">
                <a16:creationId xmlns:a16="http://schemas.microsoft.com/office/drawing/2014/main" id="{B637E005-ADE2-4D3F-92A2-B9D2AA23A5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88676" y="1785508"/>
            <a:ext cx="7195585" cy="4209117"/>
          </a:xfrm>
        </p:spPr>
      </p:pic>
      <p:sp>
        <p:nvSpPr>
          <p:cNvPr id="6" name="TextBox 5">
            <a:extLst>
              <a:ext uri="{FF2B5EF4-FFF2-40B4-BE49-F238E27FC236}">
                <a16:creationId xmlns:a16="http://schemas.microsoft.com/office/drawing/2014/main" id="{E3539416-E2B9-4853-9D21-B6337ADE07C7}"/>
              </a:ext>
            </a:extLst>
          </p:cNvPr>
          <p:cNvSpPr txBox="1"/>
          <p:nvPr/>
        </p:nvSpPr>
        <p:spPr>
          <a:xfrm>
            <a:off x="507739" y="2024109"/>
            <a:ext cx="3769585" cy="3406189"/>
          </a:xfrm>
          <a:prstGeom prst="rect">
            <a:avLst/>
          </a:prstGeom>
          <a:solidFill>
            <a:srgbClr val="0070C0"/>
          </a:solidFill>
          <a:ln>
            <a:solidFill>
              <a:srgbClr val="FFFF00"/>
            </a:solidFill>
          </a:ln>
        </p:spPr>
        <p:txBody>
          <a:bodyPr wrap="square" rtlCol="0">
            <a:spAutoFit/>
          </a:bodyPr>
          <a:lstStyle/>
          <a:p>
            <a:pPr>
              <a:lnSpc>
                <a:spcPct val="150000"/>
              </a:lnSpc>
            </a:pPr>
            <a:r>
              <a:rPr lang="en-US" sz="2000" b="1" i="1" dirty="0">
                <a:ln w="0"/>
                <a:solidFill>
                  <a:srgbClr val="FFFF00"/>
                </a:solidFill>
                <a:effectLst>
                  <a:outerShdw blurRad="38100" dist="19050" dir="2700000" algn="tl" rotWithShape="0">
                    <a:schemeClr val="dk1">
                      <a:alpha val="40000"/>
                    </a:schemeClr>
                  </a:outerShdw>
                </a:effectLst>
              </a:rPr>
              <a:t>Walmart Strategies</a:t>
            </a:r>
          </a:p>
          <a:p>
            <a:pPr marL="285750" indent="-285750">
              <a:lnSpc>
                <a:spcPct val="150000"/>
              </a:lnSpc>
              <a:buFont typeface="Arial" panose="020B0604020202020204" pitchFamily="34" charset="0"/>
              <a:buChar char="•"/>
            </a:pPr>
            <a:r>
              <a:rPr lang="en-US" dirty="0">
                <a:solidFill>
                  <a:schemeClr val="bg1"/>
                </a:solidFill>
              </a:rPr>
              <a:t>“Everyday low price”</a:t>
            </a:r>
          </a:p>
          <a:p>
            <a:pPr marL="285750" indent="-285750">
              <a:lnSpc>
                <a:spcPct val="150000"/>
              </a:lnSpc>
              <a:buFont typeface="Arial" panose="020B0604020202020204" pitchFamily="34" charset="0"/>
              <a:buChar char="•"/>
            </a:pPr>
            <a:r>
              <a:rPr lang="en-US" dirty="0">
                <a:solidFill>
                  <a:schemeClr val="bg1"/>
                </a:solidFill>
              </a:rPr>
              <a:t>Effective use of logistics management</a:t>
            </a:r>
          </a:p>
          <a:p>
            <a:pPr marL="285750" indent="-285750">
              <a:lnSpc>
                <a:spcPct val="150000"/>
              </a:lnSpc>
              <a:buFont typeface="Arial" panose="020B0604020202020204" pitchFamily="34" charset="0"/>
              <a:buChar char="•"/>
            </a:pPr>
            <a:r>
              <a:rPr lang="en-US" dirty="0">
                <a:solidFill>
                  <a:schemeClr val="bg1"/>
                </a:solidFill>
              </a:rPr>
              <a:t>Effective inventory control</a:t>
            </a:r>
          </a:p>
          <a:p>
            <a:pPr marL="285750" indent="-285750">
              <a:lnSpc>
                <a:spcPct val="150000"/>
              </a:lnSpc>
              <a:buFont typeface="Arial" panose="020B0604020202020204" pitchFamily="34" charset="0"/>
              <a:buChar char="•"/>
            </a:pPr>
            <a:r>
              <a:rPr lang="en-US" dirty="0">
                <a:solidFill>
                  <a:schemeClr val="bg1"/>
                </a:solidFill>
              </a:rPr>
              <a:t>Bargaining power over suppliers</a:t>
            </a:r>
          </a:p>
          <a:p>
            <a:pPr marL="285750" indent="-285750">
              <a:lnSpc>
                <a:spcPct val="150000"/>
              </a:lnSpc>
              <a:buFont typeface="Arial" panose="020B0604020202020204" pitchFamily="34" charset="0"/>
              <a:buChar char="•"/>
            </a:pPr>
            <a:r>
              <a:rPr lang="en-US" dirty="0">
                <a:solidFill>
                  <a:schemeClr val="bg1"/>
                </a:solidFill>
              </a:rPr>
              <a:t>Global Expansion for new market opportunity</a:t>
            </a:r>
          </a:p>
        </p:txBody>
      </p:sp>
      <p:cxnSp>
        <p:nvCxnSpPr>
          <p:cNvPr id="7" name="Straight Connector 6">
            <a:extLst>
              <a:ext uri="{FF2B5EF4-FFF2-40B4-BE49-F238E27FC236}">
                <a16:creationId xmlns:a16="http://schemas.microsoft.com/office/drawing/2014/main" id="{FC48F654-18E1-4C88-9FF6-AF150F6D16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62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5A127-04A7-4B48-A78C-6B2E2B000D76}"/>
              </a:ext>
            </a:extLst>
          </p:cNvPr>
          <p:cNvSpPr>
            <a:spLocks noGrp="1"/>
          </p:cNvSpPr>
          <p:nvPr>
            <p:ph type="title"/>
          </p:nvPr>
        </p:nvSpPr>
        <p:spPr>
          <a:xfrm>
            <a:off x="9248775" y="1438275"/>
            <a:ext cx="2943225" cy="657225"/>
          </a:xfrm>
        </p:spPr>
        <p:txBody>
          <a:bodyPr>
            <a:normAutofit fontScale="90000"/>
          </a:bodyPr>
          <a:lstStyle/>
          <a:p>
            <a:r>
              <a:rPr lang="en-US" sz="2400" b="1" dirty="0">
                <a:ln w="0"/>
                <a:solidFill>
                  <a:srgbClr val="0070C0"/>
                </a:solidFill>
              </a:rPr>
              <a:t>Components of SC:</a:t>
            </a:r>
            <a:br>
              <a:rPr lang="en-US" sz="2400" b="1" dirty="0">
                <a:ln w="0"/>
                <a:solidFill>
                  <a:srgbClr val="0070C0"/>
                </a:solidFill>
                <a:effectLst>
                  <a:outerShdw blurRad="38100" dist="25400" dir="5400000" algn="ctr" rotWithShape="0">
                    <a:srgbClr val="6E747A">
                      <a:alpha val="43000"/>
                    </a:srgbClr>
                  </a:outerShdw>
                </a:effectLst>
              </a:rPr>
            </a:br>
            <a:br>
              <a:rPr lang="en-US" sz="2400" b="1" dirty="0">
                <a:ln w="0"/>
                <a:solidFill>
                  <a:srgbClr val="0070C0"/>
                </a:solidFill>
                <a:effectLst>
                  <a:outerShdw blurRad="38100" dist="25400" dir="5400000" algn="ctr" rotWithShape="0">
                    <a:srgbClr val="6E747A">
                      <a:alpha val="43000"/>
                    </a:srgbClr>
                  </a:outerShdw>
                </a:effectLst>
              </a:rPr>
            </a:br>
            <a:endParaRPr lang="en-US" sz="2400" b="1" dirty="0">
              <a:ln w="0"/>
              <a:solidFill>
                <a:srgbClr val="0070C0"/>
              </a:solidFill>
              <a:effectLst>
                <a:outerShdw blurRad="38100" dist="25400" dir="5400000" algn="ctr" rotWithShape="0">
                  <a:srgbClr val="6E747A">
                    <a:alpha val="43000"/>
                  </a:srgbClr>
                </a:outerShdw>
              </a:effectLst>
            </a:endParaRPr>
          </a:p>
        </p:txBody>
      </p:sp>
      <p:pic>
        <p:nvPicPr>
          <p:cNvPr id="5" name="Content Placeholder 4" descr="Diagram&#10;&#10;Description automatically generated">
            <a:extLst>
              <a:ext uri="{FF2B5EF4-FFF2-40B4-BE49-F238E27FC236}">
                <a16:creationId xmlns:a16="http://schemas.microsoft.com/office/drawing/2014/main" id="{0BEC742C-1D50-4FCD-A38B-BEEB0AF1BEA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44000" cy="6858001"/>
          </a:xfrm>
          <a:ln>
            <a:solidFill>
              <a:srgbClr val="FFFF00"/>
            </a:solidFill>
          </a:ln>
        </p:spPr>
      </p:pic>
      <p:sp>
        <p:nvSpPr>
          <p:cNvPr id="6" name="TextBox 5">
            <a:extLst>
              <a:ext uri="{FF2B5EF4-FFF2-40B4-BE49-F238E27FC236}">
                <a16:creationId xmlns:a16="http://schemas.microsoft.com/office/drawing/2014/main" id="{99A000B7-A07E-47E7-9B5E-5B057D683595}"/>
              </a:ext>
            </a:extLst>
          </p:cNvPr>
          <p:cNvSpPr txBox="1"/>
          <p:nvPr/>
        </p:nvSpPr>
        <p:spPr>
          <a:xfrm>
            <a:off x="9420225" y="2095500"/>
            <a:ext cx="2475853" cy="2667001"/>
          </a:xfrm>
          <a:prstGeom prst="rect">
            <a:avLst/>
          </a:prstGeom>
          <a:solidFill>
            <a:srgbClr val="0070C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342900" indent="-342900">
              <a:buFont typeface="+mj-lt"/>
              <a:buAutoNum type="arabicPeriod"/>
            </a:pPr>
            <a:r>
              <a:rPr lang="en-US" dirty="0"/>
              <a:t>Procurement</a:t>
            </a:r>
          </a:p>
          <a:p>
            <a:pPr marL="342900" indent="-342900">
              <a:buFont typeface="+mj-lt"/>
              <a:buAutoNum type="arabicPeriod"/>
            </a:pPr>
            <a:endParaRPr lang="en-US" dirty="0"/>
          </a:p>
          <a:p>
            <a:pPr marL="342900" indent="-342900">
              <a:buFont typeface="+mj-lt"/>
              <a:buAutoNum type="arabicPeriod"/>
            </a:pPr>
            <a:r>
              <a:rPr lang="en-US" dirty="0"/>
              <a:t>Distribution</a:t>
            </a:r>
          </a:p>
          <a:p>
            <a:pPr marL="342900" indent="-342900">
              <a:buFont typeface="+mj-lt"/>
              <a:buAutoNum type="arabicPeriod"/>
            </a:pPr>
            <a:endParaRPr lang="en-US" dirty="0"/>
          </a:p>
          <a:p>
            <a:pPr marL="342900" indent="-342900">
              <a:buFont typeface="+mj-lt"/>
              <a:buAutoNum type="arabicPeriod"/>
            </a:pPr>
            <a:r>
              <a:rPr lang="en-US" dirty="0"/>
              <a:t>Logistics Management</a:t>
            </a:r>
          </a:p>
          <a:p>
            <a:pPr marL="342900" indent="-342900">
              <a:buFont typeface="+mj-lt"/>
              <a:buAutoNum type="arabicPeriod"/>
            </a:pPr>
            <a:endParaRPr lang="en-US" dirty="0"/>
          </a:p>
          <a:p>
            <a:pPr marL="342900" indent="-342900">
              <a:buFont typeface="+mj-lt"/>
              <a:buAutoNum type="arabicPeriod"/>
            </a:pPr>
            <a:r>
              <a:rPr lang="en-US" dirty="0"/>
              <a:t>Inventory Management</a:t>
            </a:r>
          </a:p>
        </p:txBody>
      </p:sp>
    </p:spTree>
    <p:extLst>
      <p:ext uri="{BB962C8B-B14F-4D97-AF65-F5344CB8AC3E}">
        <p14:creationId xmlns:p14="http://schemas.microsoft.com/office/powerpoint/2010/main" val="1275548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49032-64EA-450F-8EA2-8018822A263E}"/>
              </a:ext>
            </a:extLst>
          </p:cNvPr>
          <p:cNvSpPr>
            <a:spLocks noGrp="1"/>
          </p:cNvSpPr>
          <p:nvPr>
            <p:ph type="title"/>
          </p:nvPr>
        </p:nvSpPr>
        <p:spPr>
          <a:xfrm>
            <a:off x="509742" y="442213"/>
            <a:ext cx="6711518" cy="714652"/>
          </a:xfrm>
        </p:spPr>
        <p:txBody>
          <a:bodyPr>
            <a:normAutofit/>
          </a:bodyPr>
          <a:lstStyle/>
          <a:p>
            <a:r>
              <a:rPr lang="en-US" sz="2400" b="1" dirty="0">
                <a:solidFill>
                  <a:srgbClr val="0070C0"/>
                </a:solidFill>
              </a:rPr>
              <a:t>Walmart’s Primary Activities</a:t>
            </a:r>
          </a:p>
        </p:txBody>
      </p:sp>
      <p:graphicFrame>
        <p:nvGraphicFramePr>
          <p:cNvPr id="4" name="Table 4">
            <a:extLst>
              <a:ext uri="{FF2B5EF4-FFF2-40B4-BE49-F238E27FC236}">
                <a16:creationId xmlns:a16="http://schemas.microsoft.com/office/drawing/2014/main" id="{2448B2A7-A5CB-4C65-8E34-BF689A86F11D}"/>
              </a:ext>
            </a:extLst>
          </p:cNvPr>
          <p:cNvGraphicFramePr>
            <a:graphicFrameLocks noGrp="1"/>
          </p:cNvGraphicFramePr>
          <p:nvPr>
            <p:extLst>
              <p:ext uri="{D42A27DB-BD31-4B8C-83A1-F6EECF244321}">
                <p14:modId xmlns:p14="http://schemas.microsoft.com/office/powerpoint/2010/main" val="2608451804"/>
              </p:ext>
            </p:extLst>
          </p:nvPr>
        </p:nvGraphicFramePr>
        <p:xfrm>
          <a:off x="400050" y="1420426"/>
          <a:ext cx="11372850" cy="5056574"/>
        </p:xfrm>
        <a:graphic>
          <a:graphicData uri="http://schemas.openxmlformats.org/drawingml/2006/table">
            <a:tbl>
              <a:tblPr firstRow="1" bandRow="1">
                <a:tableStyleId>{F5AB1C69-6EDB-4FF4-983F-18BD219EF322}</a:tableStyleId>
              </a:tblPr>
              <a:tblGrid>
                <a:gridCol w="2274570">
                  <a:extLst>
                    <a:ext uri="{9D8B030D-6E8A-4147-A177-3AD203B41FA5}">
                      <a16:colId xmlns:a16="http://schemas.microsoft.com/office/drawing/2014/main" val="2285899887"/>
                    </a:ext>
                  </a:extLst>
                </a:gridCol>
                <a:gridCol w="2274570">
                  <a:extLst>
                    <a:ext uri="{9D8B030D-6E8A-4147-A177-3AD203B41FA5}">
                      <a16:colId xmlns:a16="http://schemas.microsoft.com/office/drawing/2014/main" val="2638489108"/>
                    </a:ext>
                  </a:extLst>
                </a:gridCol>
                <a:gridCol w="2274570">
                  <a:extLst>
                    <a:ext uri="{9D8B030D-6E8A-4147-A177-3AD203B41FA5}">
                      <a16:colId xmlns:a16="http://schemas.microsoft.com/office/drawing/2014/main" val="2815716646"/>
                    </a:ext>
                  </a:extLst>
                </a:gridCol>
                <a:gridCol w="2274570">
                  <a:extLst>
                    <a:ext uri="{9D8B030D-6E8A-4147-A177-3AD203B41FA5}">
                      <a16:colId xmlns:a16="http://schemas.microsoft.com/office/drawing/2014/main" val="2447733139"/>
                    </a:ext>
                  </a:extLst>
                </a:gridCol>
                <a:gridCol w="2274570">
                  <a:extLst>
                    <a:ext uri="{9D8B030D-6E8A-4147-A177-3AD203B41FA5}">
                      <a16:colId xmlns:a16="http://schemas.microsoft.com/office/drawing/2014/main" val="3503982137"/>
                    </a:ext>
                  </a:extLst>
                </a:gridCol>
              </a:tblGrid>
              <a:tr h="779775">
                <a:tc>
                  <a:txBody>
                    <a:bodyPr/>
                    <a:lstStyle/>
                    <a:p>
                      <a:r>
                        <a:rPr lang="en-US" sz="2000" dirty="0">
                          <a:solidFill>
                            <a:schemeClr val="bg1"/>
                          </a:solidFill>
                        </a:rPr>
                        <a:t>Inbound Logistics</a:t>
                      </a:r>
                    </a:p>
                    <a:p>
                      <a:endParaRPr lang="en-US" sz="2000" dirty="0">
                        <a:solidFill>
                          <a:schemeClr val="bg1"/>
                        </a:solidFill>
                      </a:endParaRPr>
                    </a:p>
                  </a:txBody>
                  <a:tcPr/>
                </a:tc>
                <a:tc>
                  <a:txBody>
                    <a:bodyPr/>
                    <a:lstStyle/>
                    <a:p>
                      <a:r>
                        <a:rPr lang="en-US" sz="2000" dirty="0">
                          <a:solidFill>
                            <a:schemeClr val="bg1"/>
                          </a:solidFill>
                        </a:rPr>
                        <a:t>Operations</a:t>
                      </a:r>
                    </a:p>
                  </a:txBody>
                  <a:tcPr/>
                </a:tc>
                <a:tc>
                  <a:txBody>
                    <a:bodyPr/>
                    <a:lstStyle/>
                    <a:p>
                      <a:r>
                        <a:rPr lang="en-US" sz="2000" dirty="0">
                          <a:solidFill>
                            <a:schemeClr val="bg1"/>
                          </a:solidFill>
                        </a:rPr>
                        <a:t>Outbound Logistics</a:t>
                      </a:r>
                    </a:p>
                  </a:txBody>
                  <a:tcPr/>
                </a:tc>
                <a:tc>
                  <a:txBody>
                    <a:bodyPr/>
                    <a:lstStyle/>
                    <a:p>
                      <a:r>
                        <a:rPr lang="en-US" sz="2000" dirty="0">
                          <a:solidFill>
                            <a:schemeClr val="bg1"/>
                          </a:solidFill>
                        </a:rPr>
                        <a:t>Marketing and Sales</a:t>
                      </a:r>
                    </a:p>
                  </a:txBody>
                  <a:tcPr/>
                </a:tc>
                <a:tc>
                  <a:txBody>
                    <a:bodyPr/>
                    <a:lstStyle/>
                    <a:p>
                      <a:r>
                        <a:rPr lang="en-US" sz="2000" dirty="0">
                          <a:solidFill>
                            <a:schemeClr val="bg1"/>
                          </a:solidFill>
                        </a:rPr>
                        <a:t>Service</a:t>
                      </a:r>
                    </a:p>
                  </a:txBody>
                  <a:tcPr/>
                </a:tc>
                <a:extLst>
                  <a:ext uri="{0D108BD9-81ED-4DB2-BD59-A6C34878D82A}">
                    <a16:rowId xmlns:a16="http://schemas.microsoft.com/office/drawing/2014/main" val="3374432871"/>
                  </a:ext>
                </a:extLst>
              </a:tr>
              <a:tr h="4276799">
                <a:tc>
                  <a:txBody>
                    <a:bodyPr/>
                    <a:lstStyle/>
                    <a:p>
                      <a:pPr marL="0" indent="0">
                        <a:buFont typeface="Arial" panose="020B0604020202020204" pitchFamily="34" charset="0"/>
                        <a:buNone/>
                      </a:pPr>
                      <a:endParaRPr lang="en-US" dirty="0">
                        <a:solidFill>
                          <a:srgbClr val="002060"/>
                        </a:solidFill>
                      </a:endParaRPr>
                    </a:p>
                    <a:p>
                      <a:pPr marL="285750" indent="-285750">
                        <a:buFont typeface="Arial" panose="020B0604020202020204" pitchFamily="34" charset="0"/>
                        <a:buChar char="•"/>
                      </a:pPr>
                      <a:r>
                        <a:rPr lang="en-US" b="1" dirty="0">
                          <a:solidFill>
                            <a:srgbClr val="002060"/>
                          </a:solidFill>
                        </a:rPr>
                        <a:t>VMI system</a:t>
                      </a:r>
                    </a:p>
                    <a:p>
                      <a:pPr marL="0" indent="0">
                        <a:buFont typeface="Arial" panose="020B0604020202020204" pitchFamily="34" charset="0"/>
                        <a:buNone/>
                      </a:pPr>
                      <a:r>
                        <a:rPr lang="en-US" dirty="0">
                          <a:solidFill>
                            <a:srgbClr val="002060"/>
                          </a:solidFill>
                        </a:rPr>
                        <a:t>(Vendor managed inventory) Continuous Replenishment</a:t>
                      </a:r>
                    </a:p>
                    <a:p>
                      <a:pPr marL="285750" indent="-285750">
                        <a:buFont typeface="Arial" panose="020B0604020202020204" pitchFamily="34" charset="0"/>
                        <a:buChar char="•"/>
                      </a:pPr>
                      <a:endParaRPr lang="en-US" dirty="0">
                        <a:solidFill>
                          <a:srgbClr val="002060"/>
                        </a:solidFill>
                      </a:endParaRPr>
                    </a:p>
                    <a:p>
                      <a:pPr marL="285750" indent="-285750">
                        <a:buFont typeface="Arial" panose="020B0604020202020204" pitchFamily="34" charset="0"/>
                        <a:buChar char="•"/>
                      </a:pPr>
                      <a:endParaRPr lang="en-US" dirty="0">
                        <a:solidFill>
                          <a:srgbClr val="002060"/>
                        </a:solidFill>
                      </a:endParaRPr>
                    </a:p>
                    <a:p>
                      <a:pPr marL="285750" indent="-285750">
                        <a:buFont typeface="Arial" panose="020B0604020202020204" pitchFamily="34" charset="0"/>
                        <a:buChar char="•"/>
                      </a:pPr>
                      <a:r>
                        <a:rPr lang="en-US" b="1" dirty="0">
                          <a:solidFill>
                            <a:srgbClr val="002060"/>
                          </a:solidFill>
                        </a:rPr>
                        <a:t>EDI</a:t>
                      </a:r>
                      <a:r>
                        <a:rPr lang="en-US" dirty="0">
                          <a:solidFill>
                            <a:srgbClr val="002060"/>
                          </a:solidFill>
                        </a:rPr>
                        <a:t> </a:t>
                      </a:r>
                    </a:p>
                    <a:p>
                      <a:pPr marL="0" lvl="0" indent="0">
                        <a:buFont typeface="Arial" panose="020B0604020202020204" pitchFamily="34" charset="0"/>
                        <a:buNone/>
                      </a:pPr>
                      <a:r>
                        <a:rPr lang="en-US" dirty="0">
                          <a:solidFill>
                            <a:srgbClr val="002060"/>
                          </a:solidFill>
                        </a:rPr>
                        <a:t>(Electronic Data Interchange)</a:t>
                      </a:r>
                    </a:p>
                    <a:p>
                      <a:pPr marL="0" indent="0">
                        <a:buFont typeface="Arial" panose="020B0604020202020204" pitchFamily="34" charset="0"/>
                        <a:buNone/>
                      </a:pPr>
                      <a:endParaRPr lang="en-US" dirty="0">
                        <a:solidFill>
                          <a:srgbClr val="002060"/>
                        </a:solidFill>
                      </a:endParaRPr>
                    </a:p>
                    <a:p>
                      <a:pPr marL="285750" indent="-285750">
                        <a:buFont typeface="Arial" panose="020B0604020202020204" pitchFamily="34" charset="0"/>
                        <a:buChar char="•"/>
                      </a:pPr>
                      <a:endParaRPr lang="en-US" dirty="0">
                        <a:solidFill>
                          <a:srgbClr val="002060"/>
                        </a:solidFill>
                      </a:endParaRPr>
                    </a:p>
                    <a:p>
                      <a:pPr marL="285750" indent="-285750">
                        <a:buFont typeface="Arial" panose="020B0604020202020204" pitchFamily="34" charset="0"/>
                        <a:buChar char="•"/>
                      </a:pPr>
                      <a:endParaRPr lang="en-US" dirty="0">
                        <a:solidFill>
                          <a:srgbClr val="002060"/>
                        </a:solidFill>
                      </a:endParaRPr>
                    </a:p>
                  </a:txBody>
                  <a:tcPr/>
                </a:tc>
                <a:tc>
                  <a:txBody>
                    <a:bodyPr/>
                    <a:lstStyle/>
                    <a:p>
                      <a:pPr marL="285750" indent="-285750">
                        <a:buFont typeface="Arial" panose="020B0604020202020204" pitchFamily="34" charset="0"/>
                        <a:buChar char="•"/>
                      </a:pPr>
                      <a:endParaRPr lang="en-US" dirty="0">
                        <a:solidFill>
                          <a:srgbClr val="002060"/>
                        </a:solidFill>
                      </a:endParaRPr>
                    </a:p>
                    <a:p>
                      <a:pPr marL="0" indent="0">
                        <a:buFont typeface="Arial" panose="020B0604020202020204" pitchFamily="34" charset="0"/>
                        <a:buNone/>
                      </a:pPr>
                      <a:r>
                        <a:rPr lang="en-US" dirty="0">
                          <a:solidFill>
                            <a:srgbClr val="002060"/>
                          </a:solidFill>
                        </a:rPr>
                        <a:t>3 Business segments:</a:t>
                      </a:r>
                    </a:p>
                    <a:p>
                      <a:pPr marL="0" indent="0">
                        <a:buFont typeface="Arial" panose="020B0604020202020204" pitchFamily="34" charset="0"/>
                        <a:buNone/>
                      </a:pPr>
                      <a:endParaRPr lang="en-US" dirty="0">
                        <a:solidFill>
                          <a:srgbClr val="002060"/>
                        </a:solidFill>
                      </a:endParaRPr>
                    </a:p>
                    <a:p>
                      <a:pPr marL="285750" indent="-285750">
                        <a:buFont typeface="Arial" panose="020B0604020202020204" pitchFamily="34" charset="0"/>
                        <a:buChar char="•"/>
                      </a:pPr>
                      <a:r>
                        <a:rPr lang="en-US" dirty="0">
                          <a:solidFill>
                            <a:srgbClr val="002060"/>
                          </a:solidFill>
                        </a:rPr>
                        <a:t>Walmart stores</a:t>
                      </a:r>
                    </a:p>
                    <a:p>
                      <a:pPr marL="285750" indent="-285750">
                        <a:buFont typeface="Grandview Display" panose="020B0502040204020203" pitchFamily="34" charset="0"/>
                        <a:buChar char="–"/>
                      </a:pPr>
                      <a:r>
                        <a:rPr lang="en-US" dirty="0">
                          <a:solidFill>
                            <a:srgbClr val="002060"/>
                          </a:solidFill>
                        </a:rPr>
                        <a:t>Super centers</a:t>
                      </a:r>
                    </a:p>
                    <a:p>
                      <a:pPr marL="285750" indent="-285750">
                        <a:buFont typeface="Grandview Display" panose="020B0502040204020203" pitchFamily="34" charset="0"/>
                        <a:buChar char="–"/>
                      </a:pPr>
                      <a:r>
                        <a:rPr lang="en-US" dirty="0">
                          <a:solidFill>
                            <a:srgbClr val="002060"/>
                          </a:solidFill>
                        </a:rPr>
                        <a:t>Discount centers</a:t>
                      </a:r>
                    </a:p>
                    <a:p>
                      <a:pPr marL="285750" indent="-285750">
                        <a:buFont typeface="Grandview Display" panose="020B0502040204020203" pitchFamily="34" charset="0"/>
                        <a:buChar char="–"/>
                      </a:pPr>
                      <a:r>
                        <a:rPr lang="en-US" dirty="0">
                          <a:solidFill>
                            <a:srgbClr val="002060"/>
                          </a:solidFill>
                        </a:rPr>
                        <a:t>Neighborhood markets</a:t>
                      </a:r>
                    </a:p>
                    <a:p>
                      <a:pPr marL="285750" indent="-285750">
                        <a:buFont typeface="Grandview Display" panose="020B0502040204020203" pitchFamily="34" charset="0"/>
                        <a:buChar char="–"/>
                      </a:pPr>
                      <a:endParaRPr lang="en-US" dirty="0">
                        <a:solidFill>
                          <a:srgbClr val="002060"/>
                        </a:solidFill>
                      </a:endParaRPr>
                    </a:p>
                    <a:p>
                      <a:pPr marL="285750" indent="-285750">
                        <a:buFont typeface="Arial" panose="020B0604020202020204" pitchFamily="34" charset="0"/>
                        <a:buChar char="•"/>
                      </a:pPr>
                      <a:r>
                        <a:rPr lang="en-US" dirty="0">
                          <a:solidFill>
                            <a:srgbClr val="002060"/>
                          </a:solidFill>
                        </a:rPr>
                        <a:t>Sam’s Club</a:t>
                      </a:r>
                    </a:p>
                    <a:p>
                      <a:pPr marL="0" indent="0">
                        <a:buFont typeface="Grandview Display" panose="020B0502040204020203" pitchFamily="34" charset="0"/>
                        <a:buNone/>
                      </a:pPr>
                      <a:endParaRPr lang="en-US" dirty="0">
                        <a:solidFill>
                          <a:srgbClr val="002060"/>
                        </a:solidFill>
                      </a:endParaRPr>
                    </a:p>
                    <a:p>
                      <a:pPr marL="285750" indent="-285750">
                        <a:buFont typeface="Arial" panose="020B0604020202020204" pitchFamily="34" charset="0"/>
                        <a:buChar char="•"/>
                      </a:pPr>
                      <a:r>
                        <a:rPr lang="en-US" dirty="0">
                          <a:solidFill>
                            <a:srgbClr val="002060"/>
                          </a:solidFill>
                        </a:rPr>
                        <a:t>Walmart International</a:t>
                      </a:r>
                    </a:p>
                  </a:txBody>
                  <a:tcPr/>
                </a:tc>
                <a:tc>
                  <a:txBody>
                    <a:bodyPr/>
                    <a:lstStyle/>
                    <a:p>
                      <a:pPr marL="285750" indent="-285750">
                        <a:buFont typeface="Arial" panose="020B0604020202020204" pitchFamily="34" charset="0"/>
                        <a:buChar char="•"/>
                      </a:pPr>
                      <a:endParaRPr lang="en-US" dirty="0">
                        <a:solidFill>
                          <a:srgbClr val="002060"/>
                        </a:solidFill>
                      </a:endParaRPr>
                    </a:p>
                    <a:p>
                      <a:pPr marL="285750" indent="-285750">
                        <a:buFont typeface="Arial" panose="020B0604020202020204" pitchFamily="34" charset="0"/>
                        <a:buChar char="•"/>
                      </a:pPr>
                      <a:r>
                        <a:rPr lang="en-US" b="1" dirty="0">
                          <a:solidFill>
                            <a:srgbClr val="002060"/>
                          </a:solidFill>
                        </a:rPr>
                        <a:t>Hub and Spoke</a:t>
                      </a:r>
                      <a:r>
                        <a:rPr lang="en-US" dirty="0">
                          <a:solidFill>
                            <a:srgbClr val="002060"/>
                          </a:solidFill>
                        </a:rPr>
                        <a:t> distribution system.</a:t>
                      </a:r>
                    </a:p>
                    <a:p>
                      <a:pPr marL="285750" indent="-285750">
                        <a:buFont typeface="Arial" panose="020B0604020202020204" pitchFamily="34" charset="0"/>
                        <a:buChar char="•"/>
                      </a:pPr>
                      <a:endParaRPr lang="en-US" dirty="0">
                        <a:solidFill>
                          <a:srgbClr val="002060"/>
                        </a:solidFill>
                      </a:endParaRPr>
                    </a:p>
                    <a:p>
                      <a:pPr marL="285750" indent="-285750">
                        <a:buFont typeface="Arial" panose="020B0604020202020204" pitchFamily="34" charset="0"/>
                        <a:buChar char="•"/>
                      </a:pPr>
                      <a:r>
                        <a:rPr lang="en-US" b="1" dirty="0">
                          <a:solidFill>
                            <a:srgbClr val="002060"/>
                          </a:solidFill>
                        </a:rPr>
                        <a:t>Cross Docking:</a:t>
                      </a:r>
                      <a:r>
                        <a:rPr lang="en-US" dirty="0">
                          <a:solidFill>
                            <a:srgbClr val="002060"/>
                          </a:solidFill>
                        </a:rPr>
                        <a:t> Logistic technique to make the distribution process more efficient</a:t>
                      </a:r>
                    </a:p>
                  </a:txBody>
                  <a:tcPr/>
                </a:tc>
                <a:tc>
                  <a:txBody>
                    <a:bodyPr/>
                    <a:lstStyle/>
                    <a:p>
                      <a:pPr marL="285750" indent="-285750">
                        <a:buFont typeface="Arial" panose="020B0604020202020204" pitchFamily="34" charset="0"/>
                        <a:buChar char="•"/>
                      </a:pPr>
                      <a:endParaRPr lang="en-US" dirty="0">
                        <a:solidFill>
                          <a:srgbClr val="002060"/>
                        </a:solidFill>
                      </a:endParaRPr>
                    </a:p>
                    <a:p>
                      <a:pPr marL="285750" indent="-285750">
                        <a:buFont typeface="Arial" panose="020B0604020202020204" pitchFamily="34" charset="0"/>
                        <a:buChar char="•"/>
                      </a:pPr>
                      <a:r>
                        <a:rPr lang="en-US" dirty="0">
                          <a:solidFill>
                            <a:srgbClr val="002060"/>
                          </a:solidFill>
                        </a:rPr>
                        <a:t>Word of mouth communication</a:t>
                      </a:r>
                    </a:p>
                    <a:p>
                      <a:pPr marL="285750" indent="-285750">
                        <a:buFont typeface="Arial" panose="020B0604020202020204" pitchFamily="34" charset="0"/>
                        <a:buChar char="•"/>
                      </a:pPr>
                      <a:endParaRPr lang="en-US" dirty="0">
                        <a:solidFill>
                          <a:srgbClr val="002060"/>
                        </a:solidFill>
                      </a:endParaRPr>
                    </a:p>
                    <a:p>
                      <a:pPr marL="285750" indent="-285750">
                        <a:buFont typeface="Arial" panose="020B0604020202020204" pitchFamily="34" charset="0"/>
                        <a:buChar char="•"/>
                      </a:pPr>
                      <a:r>
                        <a:rPr lang="en-US" dirty="0">
                          <a:solidFill>
                            <a:srgbClr val="002060"/>
                          </a:solidFill>
                        </a:rPr>
                        <a:t>Focus on everyday low price </a:t>
                      </a:r>
                      <a:r>
                        <a:rPr lang="en-US" b="1" dirty="0">
                          <a:solidFill>
                            <a:srgbClr val="002060"/>
                          </a:solidFill>
                        </a:rPr>
                        <a:t>“Save money, live better”</a:t>
                      </a:r>
                    </a:p>
                    <a:p>
                      <a:pPr marL="285750" indent="-285750">
                        <a:buFont typeface="Arial" panose="020B0604020202020204" pitchFamily="34" charset="0"/>
                        <a:buChar char="•"/>
                      </a:pPr>
                      <a:endParaRPr lang="en-US" dirty="0">
                        <a:solidFill>
                          <a:srgbClr val="002060"/>
                        </a:solidFill>
                      </a:endParaRPr>
                    </a:p>
                    <a:p>
                      <a:pPr marL="285750" indent="-285750">
                        <a:buFont typeface="Arial" panose="020B0604020202020204" pitchFamily="34" charset="0"/>
                        <a:buChar char="•"/>
                      </a:pPr>
                      <a:r>
                        <a:rPr lang="en-US" dirty="0">
                          <a:solidFill>
                            <a:srgbClr val="002060"/>
                          </a:solidFill>
                        </a:rPr>
                        <a:t>Sales are on a self-service, cash-and-carry basis</a:t>
                      </a:r>
                    </a:p>
                    <a:p>
                      <a:pPr marL="0" indent="0">
                        <a:buFont typeface="Arial" panose="020B0604020202020204" pitchFamily="34" charset="0"/>
                        <a:buNone/>
                      </a:pPr>
                      <a:endParaRPr lang="en-US" dirty="0">
                        <a:solidFill>
                          <a:srgbClr val="002060"/>
                        </a:solidFill>
                      </a:endParaRPr>
                    </a:p>
                  </a:txBody>
                  <a:tcPr/>
                </a:tc>
                <a:tc>
                  <a:txBody>
                    <a:bodyPr/>
                    <a:lstStyle/>
                    <a:p>
                      <a:pPr marL="285750" indent="-285750">
                        <a:buFont typeface="Arial" panose="020B0604020202020204" pitchFamily="34" charset="0"/>
                        <a:buChar char="•"/>
                      </a:pPr>
                      <a:endParaRPr lang="en-US" dirty="0">
                        <a:solidFill>
                          <a:srgbClr val="002060"/>
                        </a:solidFill>
                      </a:endParaRPr>
                    </a:p>
                    <a:p>
                      <a:pPr marL="285750" indent="-285750">
                        <a:buFont typeface="Arial" panose="020B0604020202020204" pitchFamily="34" charset="0"/>
                        <a:buChar char="•"/>
                      </a:pPr>
                      <a:r>
                        <a:rPr lang="en-US" dirty="0">
                          <a:solidFill>
                            <a:srgbClr val="002060"/>
                          </a:solidFill>
                        </a:rPr>
                        <a:t>Accepting returned goods</a:t>
                      </a:r>
                    </a:p>
                    <a:p>
                      <a:pPr marL="285750" indent="-285750">
                        <a:buFont typeface="Arial" panose="020B0604020202020204" pitchFamily="34" charset="0"/>
                        <a:buChar char="•"/>
                      </a:pPr>
                      <a:endParaRPr lang="en-US" dirty="0">
                        <a:solidFill>
                          <a:srgbClr val="002060"/>
                        </a:solidFill>
                      </a:endParaRPr>
                    </a:p>
                    <a:p>
                      <a:pPr marL="285750" indent="-285750">
                        <a:buFont typeface="Arial" panose="020B0604020202020204" pitchFamily="34" charset="0"/>
                        <a:buChar char="•"/>
                      </a:pPr>
                      <a:r>
                        <a:rPr lang="en-US" dirty="0">
                          <a:solidFill>
                            <a:srgbClr val="002060"/>
                          </a:solidFill>
                        </a:rPr>
                        <a:t>Satisfaction guarantee</a:t>
                      </a:r>
                    </a:p>
                    <a:p>
                      <a:pPr marL="285750" indent="-285750">
                        <a:buFont typeface="Arial" panose="020B0604020202020204" pitchFamily="34" charset="0"/>
                        <a:buChar char="•"/>
                      </a:pPr>
                      <a:endParaRPr lang="en-US" dirty="0">
                        <a:solidFill>
                          <a:srgbClr val="002060"/>
                        </a:solidFill>
                      </a:endParaRPr>
                    </a:p>
                    <a:p>
                      <a:pPr marL="285750" indent="-285750">
                        <a:buFont typeface="Arial" panose="020B0604020202020204" pitchFamily="34" charset="0"/>
                        <a:buChar char="•"/>
                      </a:pPr>
                      <a:r>
                        <a:rPr lang="en-US" dirty="0">
                          <a:solidFill>
                            <a:srgbClr val="002060"/>
                          </a:solidFill>
                        </a:rPr>
                        <a:t>Opening hours (24/7)</a:t>
                      </a:r>
                    </a:p>
                  </a:txBody>
                  <a:tcPr/>
                </a:tc>
                <a:extLst>
                  <a:ext uri="{0D108BD9-81ED-4DB2-BD59-A6C34878D82A}">
                    <a16:rowId xmlns:a16="http://schemas.microsoft.com/office/drawing/2014/main" val="2245728525"/>
                  </a:ext>
                </a:extLst>
              </a:tr>
            </a:tbl>
          </a:graphicData>
        </a:graphic>
      </p:graphicFrame>
      <p:pic>
        <p:nvPicPr>
          <p:cNvPr id="6" name="Picture 5" descr="Logo&#10;&#10;Description automatically generated">
            <a:extLst>
              <a:ext uri="{FF2B5EF4-FFF2-40B4-BE49-F238E27FC236}">
                <a16:creationId xmlns:a16="http://schemas.microsoft.com/office/drawing/2014/main" id="{76AD77C1-137E-4A82-860E-DDFCEC440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7064" y="546405"/>
            <a:ext cx="2494772" cy="656519"/>
          </a:xfrm>
          <a:prstGeom prst="rect">
            <a:avLst/>
          </a:prstGeom>
        </p:spPr>
      </p:pic>
      <p:cxnSp>
        <p:nvCxnSpPr>
          <p:cNvPr id="5" name="Straight Connector 4">
            <a:extLst>
              <a:ext uri="{FF2B5EF4-FFF2-40B4-BE49-F238E27FC236}">
                <a16:creationId xmlns:a16="http://schemas.microsoft.com/office/drawing/2014/main" id="{2E59AA6E-8E46-4E7B-88EC-324FEEDF61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761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pic>
        <p:nvPicPr>
          <p:cNvPr id="5" name="Content Placeholder 4" descr="Diagram&#10;&#10;Description automatically generated">
            <a:extLst>
              <a:ext uri="{FF2B5EF4-FFF2-40B4-BE49-F238E27FC236}">
                <a16:creationId xmlns:a16="http://schemas.microsoft.com/office/drawing/2014/main" id="{501A7F74-D6B5-4272-BF32-D71AA4449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47" y="3256057"/>
            <a:ext cx="4482045" cy="2734048"/>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0E775726-DAE4-4999-B058-84F0E92AEF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7620" y="758314"/>
            <a:ext cx="6822847" cy="5577677"/>
          </a:xfrm>
          <a:prstGeom prst="rect">
            <a:avLst/>
          </a:prstGeom>
        </p:spPr>
      </p:pic>
      <p:sp>
        <p:nvSpPr>
          <p:cNvPr id="9" name="TextBox 8">
            <a:extLst>
              <a:ext uri="{FF2B5EF4-FFF2-40B4-BE49-F238E27FC236}">
                <a16:creationId xmlns:a16="http://schemas.microsoft.com/office/drawing/2014/main" id="{3AE68A87-80FD-4561-A641-56505E267CBE}"/>
              </a:ext>
            </a:extLst>
          </p:cNvPr>
          <p:cNvSpPr txBox="1"/>
          <p:nvPr/>
        </p:nvSpPr>
        <p:spPr>
          <a:xfrm>
            <a:off x="733434" y="1501731"/>
            <a:ext cx="3923931" cy="1754326"/>
          </a:xfrm>
          <a:prstGeom prst="rect">
            <a:avLst/>
          </a:prstGeom>
          <a:noFill/>
        </p:spPr>
        <p:txBody>
          <a:bodyPr wrap="square" rtlCol="0">
            <a:spAutoFit/>
          </a:bodyPr>
          <a:lstStyle/>
          <a:p>
            <a:r>
              <a:rPr lang="en-US" dirty="0">
                <a:solidFill>
                  <a:srgbClr val="0070C0"/>
                </a:solidFill>
              </a:rPr>
              <a:t>The vendor (supplier) manages the stock levels and availability for the customer based on safety stock levels the as per the agreed Terms &amp; Conditions.</a:t>
            </a:r>
          </a:p>
          <a:p>
            <a:endParaRPr lang="en-US" dirty="0"/>
          </a:p>
        </p:txBody>
      </p:sp>
      <p:sp>
        <p:nvSpPr>
          <p:cNvPr id="10" name="TextBox 9">
            <a:extLst>
              <a:ext uri="{FF2B5EF4-FFF2-40B4-BE49-F238E27FC236}">
                <a16:creationId xmlns:a16="http://schemas.microsoft.com/office/drawing/2014/main" id="{DAEC8E3A-2E7E-464C-8CB8-DBFDCED5135C}"/>
              </a:ext>
            </a:extLst>
          </p:cNvPr>
          <p:cNvSpPr txBox="1"/>
          <p:nvPr/>
        </p:nvSpPr>
        <p:spPr>
          <a:xfrm>
            <a:off x="733434" y="406230"/>
            <a:ext cx="3187084" cy="461665"/>
          </a:xfrm>
          <a:prstGeom prst="rect">
            <a:avLst/>
          </a:prstGeom>
          <a:noFill/>
        </p:spPr>
        <p:txBody>
          <a:bodyPr wrap="square" rtlCol="0">
            <a:spAutoFit/>
          </a:bodyPr>
          <a:lstStyle/>
          <a:p>
            <a:r>
              <a:rPr lang="en-US" sz="2400" b="1" dirty="0">
                <a:solidFill>
                  <a:srgbClr val="0070C0"/>
                </a:solidFill>
              </a:rPr>
              <a:t>Inbound Logistics</a:t>
            </a:r>
          </a:p>
        </p:txBody>
      </p:sp>
    </p:spTree>
    <p:extLst>
      <p:ext uri="{BB962C8B-B14F-4D97-AF65-F5344CB8AC3E}">
        <p14:creationId xmlns:p14="http://schemas.microsoft.com/office/powerpoint/2010/main" val="3113154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404F7-FBBC-4476-8398-2340B673FDC9}"/>
              </a:ext>
            </a:extLst>
          </p:cNvPr>
          <p:cNvSpPr>
            <a:spLocks noGrp="1"/>
          </p:cNvSpPr>
          <p:nvPr>
            <p:ph type="title"/>
          </p:nvPr>
        </p:nvSpPr>
        <p:spPr>
          <a:xfrm>
            <a:off x="876496" y="303975"/>
            <a:ext cx="7953375" cy="771525"/>
          </a:xfrm>
        </p:spPr>
        <p:txBody>
          <a:bodyPr/>
          <a:lstStyle/>
          <a:p>
            <a:r>
              <a:rPr lang="en-US" sz="3600" dirty="0">
                <a:solidFill>
                  <a:srgbClr val="0070C0"/>
                </a:solidFill>
              </a:rPr>
              <a:t>Distribution</a:t>
            </a:r>
            <a:r>
              <a:rPr lang="en-US" dirty="0">
                <a:solidFill>
                  <a:srgbClr val="0070C0"/>
                </a:solidFill>
              </a:rPr>
              <a:t> Channel</a:t>
            </a:r>
          </a:p>
        </p:txBody>
      </p:sp>
      <p:pic>
        <p:nvPicPr>
          <p:cNvPr id="5" name="Picture 4" descr="Diagram&#10;&#10;Description automatically generated">
            <a:extLst>
              <a:ext uri="{FF2B5EF4-FFF2-40B4-BE49-F238E27FC236}">
                <a16:creationId xmlns:a16="http://schemas.microsoft.com/office/drawing/2014/main" id="{B0AEAA8E-B784-44EE-964E-EBA9E1B934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918" y="1641695"/>
            <a:ext cx="7184007" cy="4433880"/>
          </a:xfrm>
          <a:prstGeom prst="rect">
            <a:avLst/>
          </a:prstGeom>
        </p:spPr>
      </p:pic>
      <p:sp>
        <p:nvSpPr>
          <p:cNvPr id="6" name="TextBox 5">
            <a:extLst>
              <a:ext uri="{FF2B5EF4-FFF2-40B4-BE49-F238E27FC236}">
                <a16:creationId xmlns:a16="http://schemas.microsoft.com/office/drawing/2014/main" id="{9B77C087-046D-43B8-B570-D18CA5AA4E2D}"/>
              </a:ext>
            </a:extLst>
          </p:cNvPr>
          <p:cNvSpPr txBox="1"/>
          <p:nvPr/>
        </p:nvSpPr>
        <p:spPr>
          <a:xfrm>
            <a:off x="504825" y="2228850"/>
            <a:ext cx="4219575" cy="1785104"/>
          </a:xfrm>
          <a:prstGeom prst="rect">
            <a:avLst/>
          </a:prstGeom>
          <a:noFill/>
        </p:spPr>
        <p:txBody>
          <a:bodyPr wrap="square" rtlCol="0">
            <a:spAutoFit/>
          </a:bodyPr>
          <a:lstStyle/>
          <a:p>
            <a:r>
              <a:rPr lang="en-US" b="1" dirty="0"/>
              <a:t>“Saturation Strategy”</a:t>
            </a:r>
          </a:p>
          <a:p>
            <a:endParaRPr lang="en-US" dirty="0"/>
          </a:p>
          <a:p>
            <a:r>
              <a:rPr lang="en-US" dirty="0"/>
              <a:t>The company owns a fleet more than 10,000 trucks and 80,000 trailers.</a:t>
            </a:r>
          </a:p>
          <a:p>
            <a:endParaRPr lang="en-US" dirty="0"/>
          </a:p>
          <a:p>
            <a:r>
              <a:rPr lang="en-US" dirty="0"/>
              <a:t>The Wal-Mart Way: </a:t>
            </a:r>
            <a:r>
              <a:rPr lang="en-US" sz="2000" b="1" dirty="0"/>
              <a:t>Cross-Docking</a:t>
            </a:r>
            <a:endParaRPr lang="en-US" b="1" dirty="0"/>
          </a:p>
        </p:txBody>
      </p:sp>
      <p:pic>
        <p:nvPicPr>
          <p:cNvPr id="8" name="Picture 7" descr="A picture containing icon&#10;&#10;Description automatically generated">
            <a:extLst>
              <a:ext uri="{FF2B5EF4-FFF2-40B4-BE49-F238E27FC236}">
                <a16:creationId xmlns:a16="http://schemas.microsoft.com/office/drawing/2014/main" id="{974D1299-1C1D-4F76-9A01-11146CAA04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406" y="4448174"/>
            <a:ext cx="2090043" cy="1957238"/>
          </a:xfrm>
          <a:prstGeom prst="rect">
            <a:avLst/>
          </a:prstGeom>
        </p:spPr>
      </p:pic>
      <p:cxnSp>
        <p:nvCxnSpPr>
          <p:cNvPr id="7" name="Straight Connector 6">
            <a:extLst>
              <a:ext uri="{FF2B5EF4-FFF2-40B4-BE49-F238E27FC236}">
                <a16:creationId xmlns:a16="http://schemas.microsoft.com/office/drawing/2014/main" id="{BF5FAA9D-AF79-40F6-8B1F-1E32CAD26C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670919"/>
      </p:ext>
    </p:extLst>
  </p:cSld>
  <p:clrMapOvr>
    <a:masterClrMapping/>
  </p:clrMapOvr>
</p:sld>
</file>

<file path=ppt/theme/theme1.xml><?xml version="1.0" encoding="utf-8"?>
<a:theme xmlns:a="http://schemas.openxmlformats.org/drawingml/2006/main" name="DashVTI">
  <a:themeElements>
    <a:clrScheme name="AnalogousFromLightSeedRightStep">
      <a:dk1>
        <a:srgbClr val="000000"/>
      </a:dk1>
      <a:lt1>
        <a:srgbClr val="FFFFFF"/>
      </a:lt1>
      <a:dk2>
        <a:srgbClr val="242541"/>
      </a:dk2>
      <a:lt2>
        <a:srgbClr val="E8E2E4"/>
      </a:lt2>
      <a:accent1>
        <a:srgbClr val="80AA9F"/>
      </a:accent1>
      <a:accent2>
        <a:srgbClr val="7AAAB3"/>
      </a:accent2>
      <a:accent3>
        <a:srgbClr val="8CA3C1"/>
      </a:accent3>
      <a:accent4>
        <a:srgbClr val="7F7FBA"/>
      </a:accent4>
      <a:accent5>
        <a:srgbClr val="AA96C6"/>
      </a:accent5>
      <a:accent6>
        <a:srgbClr val="AF7FBA"/>
      </a:accent6>
      <a:hlink>
        <a:srgbClr val="AE697B"/>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42B0E7C6-1071-483F-A575-9AF7EE1B96AC}" vid="{E18014FF-B132-4F63-9D72-5B85E99D64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715</TotalTime>
  <Words>1487</Words>
  <Application>Microsoft Office PowerPoint</Application>
  <PresentationFormat>Widescreen</PresentationFormat>
  <Paragraphs>197</Paragraphs>
  <Slides>22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Grandview Display</vt:lpstr>
      <vt:lpstr>Wingdings</vt:lpstr>
      <vt:lpstr>DashVTI</vt:lpstr>
      <vt:lpstr>Supply Chain Management</vt:lpstr>
      <vt:lpstr>“People think we got big by putting big stores in small towns. Really, we got big by replacing inventory with information.”  -Sam Walton, Founder of Walmart</vt:lpstr>
      <vt:lpstr>About Walmart</vt:lpstr>
      <vt:lpstr>Target Market</vt:lpstr>
      <vt:lpstr>Walmart as a Company</vt:lpstr>
      <vt:lpstr>Components of SC:  </vt:lpstr>
      <vt:lpstr>Walmart’s Primary Activities</vt:lpstr>
      <vt:lpstr>PowerPoint Presentation</vt:lpstr>
      <vt:lpstr>Distribution Channel</vt:lpstr>
      <vt:lpstr>Communication Network</vt:lpstr>
      <vt:lpstr>Inventory Management</vt:lpstr>
      <vt:lpstr>Wal-Mart replaced bar-code technology with RFID technology to reduce costs and increase the efficiency, in July 2003, and asked its top 100 suppliers to be RFID compliant by January 2005.</vt:lpstr>
      <vt:lpstr>Pricing Strategies</vt:lpstr>
      <vt:lpstr>How lowest price?</vt:lpstr>
      <vt:lpstr>How Lowest Price ?</vt:lpstr>
      <vt:lpstr>How Lowest Price ?</vt:lpstr>
      <vt:lpstr>Existing Problems / Challenges</vt:lpstr>
      <vt:lpstr>Suggestions and Recommendations</vt:lpstr>
      <vt:lpstr>Mode of Entry for International Expansion</vt:lpstr>
      <vt:lpstr>Taking Steps..</vt:lpstr>
      <vt:lpstr>What’s new..?</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IDS 552  Supply Chain Management</dc:title>
  <dc:creator>Karthick Sharan</dc:creator>
  <cp:lastModifiedBy>Karthick Sharan</cp:lastModifiedBy>
  <cp:revision>59</cp:revision>
  <dcterms:created xsi:type="dcterms:W3CDTF">2022-08-02T00:27:12Z</dcterms:created>
  <dcterms:modified xsi:type="dcterms:W3CDTF">2022-12-12T22:20:38Z</dcterms:modified>
</cp:coreProperties>
</file>